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sldIdLst>
    <p:sldId id="256" r:id="rId2"/>
    <p:sldId id="261" r:id="rId3"/>
    <p:sldId id="264" r:id="rId4"/>
    <p:sldId id="328" r:id="rId5"/>
    <p:sldId id="265" r:id="rId6"/>
    <p:sldId id="317" r:id="rId7"/>
    <p:sldId id="313" r:id="rId8"/>
    <p:sldId id="315" r:id="rId9"/>
    <p:sldId id="312" r:id="rId10"/>
    <p:sldId id="326" r:id="rId11"/>
    <p:sldId id="318" r:id="rId12"/>
    <p:sldId id="266" r:id="rId13"/>
    <p:sldId id="322" r:id="rId14"/>
    <p:sldId id="329" r:id="rId15"/>
    <p:sldId id="321" r:id="rId16"/>
    <p:sldId id="314" r:id="rId17"/>
    <p:sldId id="324" r:id="rId18"/>
    <p:sldId id="316" r:id="rId19"/>
    <p:sldId id="299" r:id="rId20"/>
    <p:sldId id="300" r:id="rId21"/>
    <p:sldId id="301" r:id="rId22"/>
    <p:sldId id="302" r:id="rId23"/>
    <p:sldId id="303" r:id="rId24"/>
    <p:sldId id="310" r:id="rId25"/>
    <p:sldId id="309" r:id="rId26"/>
    <p:sldId id="325" r:id="rId27"/>
    <p:sldId id="308" r:id="rId28"/>
    <p:sldId id="306" r:id="rId29"/>
    <p:sldId id="307" r:id="rId30"/>
  </p:sldIdLst>
  <p:sldSz cx="9144000" cy="5143500" type="screen16x9"/>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my Bixby" initials="TB" lastIdx="16" clrIdx="0">
    <p:extLst>
      <p:ext uri="{19B8F6BF-5375-455C-9EA6-DF929625EA0E}">
        <p15:presenceInfo xmlns:p15="http://schemas.microsoft.com/office/powerpoint/2012/main" userId="S::tbixby1@jh.edu::97688376-0c83-41cb-86af-400ca5b9c995" providerId="AD"/>
      </p:ext>
    </p:extLst>
  </p:cmAuthor>
  <p:cmAuthor id="2" name="Jessica Jones" initials="JJ" lastIdx="18" clrIdx="1">
    <p:extLst>
      <p:ext uri="{19B8F6BF-5375-455C-9EA6-DF929625EA0E}">
        <p15:presenceInfo xmlns:p15="http://schemas.microsoft.com/office/powerpoint/2012/main" userId="S::jjone243@jh.edu::2493d91a-e5c3-4271-841e-302e9f136f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74"/>
    <a:srgbClr val="68ACE5"/>
    <a:srgbClr val="4E6D9D"/>
    <a:srgbClr val="254B8E"/>
    <a:srgbClr val="002C77"/>
    <a:srgbClr val="F3C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11" autoAdjust="0"/>
  </p:normalViewPr>
  <p:slideViewPr>
    <p:cSldViewPr>
      <p:cViewPr varScale="1">
        <p:scale>
          <a:sx n="92" d="100"/>
          <a:sy n="92" d="100"/>
        </p:scale>
        <p:origin x="54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66819E9-3BD5-41D8-A87F-FAC59258230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defRPr>
            </a:lvl1pPr>
          </a:lstStyle>
          <a:p>
            <a:pPr>
              <a:defRPr/>
            </a:pPr>
            <a:endParaRPr lang="en-US"/>
          </a:p>
        </p:txBody>
      </p:sp>
      <p:sp>
        <p:nvSpPr>
          <p:cNvPr id="3075" name="Rectangle 3">
            <a:extLst>
              <a:ext uri="{FF2B5EF4-FFF2-40B4-BE49-F238E27FC236}">
                <a16:creationId xmlns:a16="http://schemas.microsoft.com/office/drawing/2014/main" id="{467F3EEC-9FDD-4D90-B2DF-FB10714B76EA}"/>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defRPr>
            </a:lvl1pPr>
          </a:lstStyle>
          <a:p>
            <a:pPr>
              <a:defRPr/>
            </a:pPr>
            <a:endParaRPr lang="en-US"/>
          </a:p>
        </p:txBody>
      </p:sp>
      <p:sp>
        <p:nvSpPr>
          <p:cNvPr id="15364" name="Rectangle 4">
            <a:extLst>
              <a:ext uri="{FF2B5EF4-FFF2-40B4-BE49-F238E27FC236}">
                <a16:creationId xmlns:a16="http://schemas.microsoft.com/office/drawing/2014/main" id="{470FC58F-3C7C-4B30-B9F6-49035F2B2F8E}"/>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4D80930C-2ADD-4704-8FA9-52E854D50905}"/>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125D0D11-B402-4F4E-A8C5-D7AD5A56B805}"/>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defRPr>
            </a:lvl1pPr>
          </a:lstStyle>
          <a:p>
            <a:pPr>
              <a:defRPr/>
            </a:pPr>
            <a:endParaRPr lang="en-US"/>
          </a:p>
        </p:txBody>
      </p:sp>
      <p:sp>
        <p:nvSpPr>
          <p:cNvPr id="3079" name="Rectangle 7">
            <a:extLst>
              <a:ext uri="{FF2B5EF4-FFF2-40B4-BE49-F238E27FC236}">
                <a16:creationId xmlns:a16="http://schemas.microsoft.com/office/drawing/2014/main" id="{AD150736-FF58-46D4-A988-0C8DD3B640D1}"/>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5C66E04-77AD-413C-9627-F9FABD46CD6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F16DCBAC-45CA-4935-817D-3AFB9C73E1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830A19B1-954B-471D-A7E8-4F9415B27686}" type="slidenum">
              <a:rPr lang="en-US" altLang="en-US" sz="1200"/>
              <a:pPr/>
              <a:t>1</a:t>
            </a:fld>
            <a:endParaRPr lang="en-US" altLang="en-US" sz="1200"/>
          </a:p>
        </p:txBody>
      </p:sp>
      <p:sp>
        <p:nvSpPr>
          <p:cNvPr id="16387" name="Rectangle 2">
            <a:extLst>
              <a:ext uri="{FF2B5EF4-FFF2-40B4-BE49-F238E27FC236}">
                <a16:creationId xmlns:a16="http://schemas.microsoft.com/office/drawing/2014/main" id="{7C20197A-5E85-4C1B-9D76-283FFD99676C}"/>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00B43EF5-F2A3-408C-82A1-E8C84061A9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3C2AD80D-3549-40D1-BA38-F813365F38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C8A37280-C8E0-4579-81BF-A8FFAFE34B11}" type="slidenum">
              <a:rPr lang="en-US" altLang="en-US" sz="1200"/>
              <a:pPr/>
              <a:t>2</a:t>
            </a:fld>
            <a:endParaRPr lang="en-US" altLang="en-US" sz="1200"/>
          </a:p>
        </p:txBody>
      </p:sp>
      <p:sp>
        <p:nvSpPr>
          <p:cNvPr id="17411" name="Rectangle 2">
            <a:extLst>
              <a:ext uri="{FF2B5EF4-FFF2-40B4-BE49-F238E27FC236}">
                <a16:creationId xmlns:a16="http://schemas.microsoft.com/office/drawing/2014/main" id="{1C173649-8822-4D95-AF40-202F1F81C723}"/>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4B256A8E-BD28-4949-9D68-CEA089C80A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3C2AD80D-3549-40D1-BA38-F813365F38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C8A37280-C8E0-4579-81BF-A8FFAFE34B11}" type="slidenum">
              <a:rPr lang="en-US" altLang="en-US" sz="1200"/>
              <a:pPr/>
              <a:t>5</a:t>
            </a:fld>
            <a:endParaRPr lang="en-US" altLang="en-US" sz="1200"/>
          </a:p>
        </p:txBody>
      </p:sp>
      <p:sp>
        <p:nvSpPr>
          <p:cNvPr id="17411" name="Rectangle 2">
            <a:extLst>
              <a:ext uri="{FF2B5EF4-FFF2-40B4-BE49-F238E27FC236}">
                <a16:creationId xmlns:a16="http://schemas.microsoft.com/office/drawing/2014/main" id="{1C173649-8822-4D95-AF40-202F1F81C723}"/>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4B256A8E-BD28-4949-9D68-CEA089C80A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3323522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3C2AD80D-3549-40D1-BA38-F813365F38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C8A37280-C8E0-4579-81BF-A8FFAFE34B11}" type="slidenum">
              <a:rPr lang="en-US" altLang="en-US" sz="1200"/>
              <a:pPr/>
              <a:t>6</a:t>
            </a:fld>
            <a:endParaRPr lang="en-US" altLang="en-US" sz="1200"/>
          </a:p>
        </p:txBody>
      </p:sp>
      <p:sp>
        <p:nvSpPr>
          <p:cNvPr id="17411" name="Rectangle 2">
            <a:extLst>
              <a:ext uri="{FF2B5EF4-FFF2-40B4-BE49-F238E27FC236}">
                <a16:creationId xmlns:a16="http://schemas.microsoft.com/office/drawing/2014/main" id="{1C173649-8822-4D95-AF40-202F1F81C723}"/>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4B256A8E-BD28-4949-9D68-CEA089C80A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3923993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3C2AD80D-3549-40D1-BA38-F813365F38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C8A37280-C8E0-4579-81BF-A8FFAFE34B11}" type="slidenum">
              <a:rPr lang="en-US" altLang="en-US" sz="1200"/>
              <a:pPr/>
              <a:t>12</a:t>
            </a:fld>
            <a:endParaRPr lang="en-US" altLang="en-US" sz="1200"/>
          </a:p>
        </p:txBody>
      </p:sp>
      <p:sp>
        <p:nvSpPr>
          <p:cNvPr id="17411" name="Rectangle 2">
            <a:extLst>
              <a:ext uri="{FF2B5EF4-FFF2-40B4-BE49-F238E27FC236}">
                <a16:creationId xmlns:a16="http://schemas.microsoft.com/office/drawing/2014/main" id="{1C173649-8822-4D95-AF40-202F1F81C723}"/>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4B256A8E-BD28-4949-9D68-CEA089C80A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2566521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3C2AD80D-3549-40D1-BA38-F813365F38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C8A37280-C8E0-4579-81BF-A8FFAFE34B11}" type="slidenum">
              <a:rPr lang="en-US" altLang="en-US" sz="1200"/>
              <a:pPr/>
              <a:t>15</a:t>
            </a:fld>
            <a:endParaRPr lang="en-US" altLang="en-US" sz="1200"/>
          </a:p>
        </p:txBody>
      </p:sp>
      <p:sp>
        <p:nvSpPr>
          <p:cNvPr id="17411" name="Rectangle 2">
            <a:extLst>
              <a:ext uri="{FF2B5EF4-FFF2-40B4-BE49-F238E27FC236}">
                <a16:creationId xmlns:a16="http://schemas.microsoft.com/office/drawing/2014/main" id="{1C173649-8822-4D95-AF40-202F1F81C723}"/>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4B256A8E-BD28-4949-9D68-CEA089C80A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3414933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3C2AD80D-3549-40D1-BA38-F813365F38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C8A37280-C8E0-4579-81BF-A8FFAFE34B11}" type="slidenum">
              <a:rPr lang="en-US" altLang="en-US" sz="1200"/>
              <a:pPr/>
              <a:t>24</a:t>
            </a:fld>
            <a:endParaRPr lang="en-US" altLang="en-US" sz="1200"/>
          </a:p>
        </p:txBody>
      </p:sp>
      <p:sp>
        <p:nvSpPr>
          <p:cNvPr id="17411" name="Rectangle 2">
            <a:extLst>
              <a:ext uri="{FF2B5EF4-FFF2-40B4-BE49-F238E27FC236}">
                <a16:creationId xmlns:a16="http://schemas.microsoft.com/office/drawing/2014/main" id="{1C173649-8822-4D95-AF40-202F1F81C723}"/>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4B256A8E-BD28-4949-9D68-CEA089C80A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2135331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title.jpg">
            <a:extLst>
              <a:ext uri="{FF2B5EF4-FFF2-40B4-BE49-F238E27FC236}">
                <a16:creationId xmlns:a16="http://schemas.microsoft.com/office/drawing/2014/main" id="{1CDAE5ED-9D57-4267-801D-BED049C76D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B8C9890D-A138-4187-A767-633D3F6037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5813" y="438150"/>
            <a:ext cx="30622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ctrTitle"/>
          </p:nvPr>
        </p:nvSpPr>
        <p:spPr bwMode="white">
          <a:xfrm>
            <a:off x="809626" y="2571750"/>
            <a:ext cx="7800975" cy="857250"/>
          </a:xfrm>
        </p:spPr>
        <p:txBody>
          <a:bodyPr/>
          <a:lstStyle>
            <a:lvl1pPr>
              <a:defRPr>
                <a:solidFill>
                  <a:schemeClr val="bg1"/>
                </a:solidFill>
              </a:defRPr>
            </a:lvl1pPr>
          </a:lstStyle>
          <a:p>
            <a:r>
              <a:rPr lang="en-US"/>
              <a:t>Click to edit Master title style</a:t>
            </a:r>
          </a:p>
        </p:txBody>
      </p:sp>
      <p:sp>
        <p:nvSpPr>
          <p:cNvPr id="2052" name="Rectangle 4"/>
          <p:cNvSpPr>
            <a:spLocks noGrp="1" noChangeArrowheads="1"/>
          </p:cNvSpPr>
          <p:nvPr>
            <p:ph type="subTitle" idx="1"/>
          </p:nvPr>
        </p:nvSpPr>
        <p:spPr bwMode="white">
          <a:xfrm>
            <a:off x="809626" y="3457575"/>
            <a:ext cx="7800975" cy="685800"/>
          </a:xfrm>
        </p:spPr>
        <p:txBody>
          <a:bodyPr/>
          <a:lstStyle>
            <a:lvl1pPr marL="0" indent="0">
              <a:buFontTx/>
              <a:buNone/>
              <a:defRPr sz="2400">
                <a:solidFill>
                  <a:schemeClr val="bg1"/>
                </a:solidFill>
              </a:defRPr>
            </a:lvl1pPr>
          </a:lstStyle>
          <a:p>
            <a:r>
              <a:rPr lang="en-US"/>
              <a:t>Click to edit Master subtitle style</a:t>
            </a:r>
          </a:p>
        </p:txBody>
      </p:sp>
      <p:sp>
        <p:nvSpPr>
          <p:cNvPr id="6" name="Date Placeholder 5">
            <a:extLst>
              <a:ext uri="{FF2B5EF4-FFF2-40B4-BE49-F238E27FC236}">
                <a16:creationId xmlns:a16="http://schemas.microsoft.com/office/drawing/2014/main" id="{22C1B50F-B572-44D0-BF59-A8986FDBCAF9}"/>
              </a:ext>
            </a:extLst>
          </p:cNvPr>
          <p:cNvSpPr>
            <a:spLocks noGrp="1" noChangeArrowheads="1"/>
          </p:cNvSpPr>
          <p:nvPr>
            <p:ph type="dt" sz="half" idx="10"/>
          </p:nvPr>
        </p:nvSpPr>
        <p:spPr bwMode="white">
          <a:xfrm>
            <a:off x="819150" y="4648200"/>
            <a:ext cx="1905000" cy="285750"/>
          </a:xfrm>
        </p:spPr>
        <p:txBody>
          <a:bodyPr/>
          <a:lstStyle>
            <a:lvl1pPr>
              <a:defRPr smtClean="0">
                <a:solidFill>
                  <a:schemeClr val="bg1"/>
                </a:solidFill>
              </a:defRPr>
            </a:lvl1pPr>
          </a:lstStyle>
          <a:p>
            <a:pPr>
              <a:defRPr/>
            </a:pPr>
            <a:fld id="{AED48354-B4BE-43EB-A1A4-DBBCFA077970}" type="datetime4">
              <a:rPr lang="en-US"/>
              <a:pPr>
                <a:defRPr/>
              </a:pPr>
              <a:t>October 1, 2025</a:t>
            </a:fld>
            <a:endParaRPr lang="en-US">
              <a:latin typeface="Times" charset="0"/>
            </a:endParaRPr>
          </a:p>
        </p:txBody>
      </p:sp>
      <p:sp>
        <p:nvSpPr>
          <p:cNvPr id="7" name="Footer Placeholder 6">
            <a:extLst>
              <a:ext uri="{FF2B5EF4-FFF2-40B4-BE49-F238E27FC236}">
                <a16:creationId xmlns:a16="http://schemas.microsoft.com/office/drawing/2014/main" id="{CBE16F9E-70A8-4C51-BC57-46C63E3CB51A}"/>
              </a:ext>
            </a:extLst>
          </p:cNvPr>
          <p:cNvSpPr>
            <a:spLocks noGrp="1" noChangeArrowheads="1"/>
          </p:cNvSpPr>
          <p:nvPr>
            <p:ph type="ftr" sz="quarter" idx="11"/>
          </p:nvPr>
        </p:nvSpPr>
        <p:spPr bwMode="white">
          <a:xfrm>
            <a:off x="3124200" y="4648200"/>
            <a:ext cx="2895600" cy="285750"/>
          </a:xfrm>
        </p:spPr>
        <p:txBody>
          <a:bodyPr/>
          <a:lstStyle>
            <a:lvl1pPr>
              <a:defRPr>
                <a:solidFill>
                  <a:schemeClr val="bg1"/>
                </a:solidFill>
              </a:defRPr>
            </a:lvl1pPr>
          </a:lstStyle>
          <a:p>
            <a:pPr>
              <a:defRPr/>
            </a:pPr>
            <a:endParaRPr lang="en-US"/>
          </a:p>
        </p:txBody>
      </p:sp>
      <p:sp>
        <p:nvSpPr>
          <p:cNvPr id="8" name="Slide Number Placeholder 7">
            <a:extLst>
              <a:ext uri="{FF2B5EF4-FFF2-40B4-BE49-F238E27FC236}">
                <a16:creationId xmlns:a16="http://schemas.microsoft.com/office/drawing/2014/main" id="{B5FC329D-D801-4B90-98E8-D3803EEBA837}"/>
              </a:ext>
            </a:extLst>
          </p:cNvPr>
          <p:cNvSpPr>
            <a:spLocks noGrp="1" noChangeArrowheads="1"/>
          </p:cNvSpPr>
          <p:nvPr>
            <p:ph type="sldNum" sz="quarter" idx="12"/>
          </p:nvPr>
        </p:nvSpPr>
        <p:spPr bwMode="white">
          <a:xfrm>
            <a:off x="6705600" y="4648200"/>
            <a:ext cx="1905000" cy="285750"/>
          </a:xfrm>
        </p:spPr>
        <p:txBody>
          <a:bodyPr/>
          <a:lstStyle>
            <a:lvl1pPr>
              <a:defRPr>
                <a:solidFill>
                  <a:schemeClr val="bg1"/>
                </a:solidFill>
              </a:defRPr>
            </a:lvl1pPr>
          </a:lstStyle>
          <a:p>
            <a:fld id="{46B0263B-1BD8-46C5-B3E9-239DA9E36769}" type="slidenum">
              <a:rPr lang="en-US" altLang="en-US"/>
              <a:pPr/>
              <a:t>‹#›</a:t>
            </a:fld>
            <a:endParaRPr lang="en-US" altLang="en-US"/>
          </a:p>
        </p:txBody>
      </p:sp>
    </p:spTree>
    <p:extLst>
      <p:ext uri="{BB962C8B-B14F-4D97-AF65-F5344CB8AC3E}">
        <p14:creationId xmlns:p14="http://schemas.microsoft.com/office/powerpoint/2010/main" val="1121934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C3D76E-8E3D-41EB-91AB-C431AA9991A6}"/>
              </a:ext>
            </a:extLst>
          </p:cNvPr>
          <p:cNvSpPr>
            <a:spLocks noGrp="1"/>
          </p:cNvSpPr>
          <p:nvPr>
            <p:ph type="dt" sz="half" idx="10"/>
          </p:nvPr>
        </p:nvSpPr>
        <p:spPr/>
        <p:txBody>
          <a:bodyPr/>
          <a:lstStyle>
            <a:lvl1pPr>
              <a:defRPr smtClean="0"/>
            </a:lvl1pPr>
          </a:lstStyle>
          <a:p>
            <a:pPr>
              <a:defRPr/>
            </a:pPr>
            <a:fld id="{843D374E-4043-459D-9BEC-522FC196479C}" type="datetime4">
              <a:rPr lang="en-US"/>
              <a:pPr>
                <a:defRPr/>
              </a:pPr>
              <a:t>October 1, 2025</a:t>
            </a:fld>
            <a:endParaRPr lang="en-US">
              <a:latin typeface="Times" charset="0"/>
            </a:endParaRPr>
          </a:p>
        </p:txBody>
      </p:sp>
      <p:sp>
        <p:nvSpPr>
          <p:cNvPr id="5" name="Footer Placeholder 4">
            <a:extLst>
              <a:ext uri="{FF2B5EF4-FFF2-40B4-BE49-F238E27FC236}">
                <a16:creationId xmlns:a16="http://schemas.microsoft.com/office/drawing/2014/main" id="{D270BDF3-AA29-4311-9F07-1C33D82CC77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B8493FE-0063-4C5F-83E9-2525C004586D}"/>
              </a:ext>
            </a:extLst>
          </p:cNvPr>
          <p:cNvSpPr>
            <a:spLocks noGrp="1"/>
          </p:cNvSpPr>
          <p:nvPr>
            <p:ph type="sldNum" sz="quarter" idx="12"/>
          </p:nvPr>
        </p:nvSpPr>
        <p:spPr/>
        <p:txBody>
          <a:bodyPr/>
          <a:lstStyle>
            <a:lvl1pPr>
              <a:defRPr/>
            </a:lvl1pPr>
          </a:lstStyle>
          <a:p>
            <a:fld id="{CC90EEFB-C66C-4E98-8233-6AC396C42774}"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388557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92894"/>
            <a:ext cx="1943100" cy="427910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9625" y="292894"/>
            <a:ext cx="5676900" cy="42791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7413FD-7C75-49EA-8AF3-FB1FC24FE41F}"/>
              </a:ext>
            </a:extLst>
          </p:cNvPr>
          <p:cNvSpPr>
            <a:spLocks noGrp="1"/>
          </p:cNvSpPr>
          <p:nvPr>
            <p:ph type="dt" sz="half" idx="10"/>
          </p:nvPr>
        </p:nvSpPr>
        <p:spPr/>
        <p:txBody>
          <a:bodyPr/>
          <a:lstStyle>
            <a:lvl1pPr>
              <a:defRPr smtClean="0"/>
            </a:lvl1pPr>
          </a:lstStyle>
          <a:p>
            <a:pPr>
              <a:defRPr/>
            </a:pPr>
            <a:fld id="{DAADA780-86FA-49CD-BFCC-32D562B8F902}" type="datetime4">
              <a:rPr lang="en-US"/>
              <a:pPr>
                <a:defRPr/>
              </a:pPr>
              <a:t>October 1, 2025</a:t>
            </a:fld>
            <a:endParaRPr lang="en-US">
              <a:latin typeface="Times" charset="0"/>
            </a:endParaRPr>
          </a:p>
        </p:txBody>
      </p:sp>
      <p:sp>
        <p:nvSpPr>
          <p:cNvPr id="5" name="Footer Placeholder 4">
            <a:extLst>
              <a:ext uri="{FF2B5EF4-FFF2-40B4-BE49-F238E27FC236}">
                <a16:creationId xmlns:a16="http://schemas.microsoft.com/office/drawing/2014/main" id="{3A5F04AC-9042-479B-8039-5044DF290D4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AEEADB4-9ADD-40F3-92AA-5DC5C0743D59}"/>
              </a:ext>
            </a:extLst>
          </p:cNvPr>
          <p:cNvSpPr>
            <a:spLocks noGrp="1"/>
          </p:cNvSpPr>
          <p:nvPr>
            <p:ph type="sldNum" sz="quarter" idx="12"/>
          </p:nvPr>
        </p:nvSpPr>
        <p:spPr/>
        <p:txBody>
          <a:bodyPr/>
          <a:lstStyle>
            <a:lvl1pPr>
              <a:defRPr/>
            </a:lvl1pPr>
          </a:lstStyle>
          <a:p>
            <a:fld id="{B256E620-5109-4E6D-9E2A-A02E9874E7E5}"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202970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EBEA0B-AA0C-4068-A93C-FEC01CC3AA4B}"/>
              </a:ext>
            </a:extLst>
          </p:cNvPr>
          <p:cNvSpPr>
            <a:spLocks noGrp="1"/>
          </p:cNvSpPr>
          <p:nvPr>
            <p:ph type="dt" sz="half" idx="10"/>
          </p:nvPr>
        </p:nvSpPr>
        <p:spPr/>
        <p:txBody>
          <a:bodyPr/>
          <a:lstStyle>
            <a:lvl1pPr>
              <a:defRPr smtClean="0"/>
            </a:lvl1pPr>
          </a:lstStyle>
          <a:p>
            <a:pPr>
              <a:defRPr/>
            </a:pPr>
            <a:fld id="{1B34336A-2F98-4864-BF06-D4D66EAAA27D}" type="datetime4">
              <a:rPr lang="en-US"/>
              <a:pPr>
                <a:defRPr/>
              </a:pPr>
              <a:t>October 1, 2025</a:t>
            </a:fld>
            <a:endParaRPr lang="en-US">
              <a:latin typeface="Times" charset="0"/>
            </a:endParaRPr>
          </a:p>
        </p:txBody>
      </p:sp>
      <p:sp>
        <p:nvSpPr>
          <p:cNvPr id="5" name="Footer Placeholder 4">
            <a:extLst>
              <a:ext uri="{FF2B5EF4-FFF2-40B4-BE49-F238E27FC236}">
                <a16:creationId xmlns:a16="http://schemas.microsoft.com/office/drawing/2014/main" id="{B349891A-5928-4908-8994-9ADDEAD6143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09D4A8C-3608-4212-BE46-0E9590ECC960}"/>
              </a:ext>
            </a:extLst>
          </p:cNvPr>
          <p:cNvSpPr>
            <a:spLocks noGrp="1"/>
          </p:cNvSpPr>
          <p:nvPr>
            <p:ph type="sldNum" sz="quarter" idx="12"/>
          </p:nvPr>
        </p:nvSpPr>
        <p:spPr/>
        <p:txBody>
          <a:bodyPr/>
          <a:lstStyle>
            <a:lvl1pPr>
              <a:defRPr/>
            </a:lvl1pPr>
          </a:lstStyle>
          <a:p>
            <a:fld id="{DF9C5BBF-24BB-4116-9D12-166CF679B929}"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153624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318DFE9C-4645-48A6-A6BE-54D4B7D506EE}"/>
              </a:ext>
            </a:extLst>
          </p:cNvPr>
          <p:cNvSpPr>
            <a:spLocks noGrp="1"/>
          </p:cNvSpPr>
          <p:nvPr>
            <p:ph type="dt" sz="half" idx="10"/>
          </p:nvPr>
        </p:nvSpPr>
        <p:spPr/>
        <p:txBody>
          <a:bodyPr/>
          <a:lstStyle>
            <a:lvl1pPr>
              <a:defRPr smtClean="0"/>
            </a:lvl1pPr>
          </a:lstStyle>
          <a:p>
            <a:pPr>
              <a:defRPr/>
            </a:pPr>
            <a:fld id="{4BFEA65B-30B7-4C17-9077-D41008EA3878}" type="datetime4">
              <a:rPr lang="en-US"/>
              <a:pPr>
                <a:defRPr/>
              </a:pPr>
              <a:t>October 1, 2025</a:t>
            </a:fld>
            <a:endParaRPr lang="en-US">
              <a:latin typeface="Times" charset="0"/>
            </a:endParaRPr>
          </a:p>
        </p:txBody>
      </p:sp>
      <p:sp>
        <p:nvSpPr>
          <p:cNvPr id="5" name="Footer Placeholder 4">
            <a:extLst>
              <a:ext uri="{FF2B5EF4-FFF2-40B4-BE49-F238E27FC236}">
                <a16:creationId xmlns:a16="http://schemas.microsoft.com/office/drawing/2014/main" id="{AEDA2950-A454-4F45-B2DA-2088DAD3A07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6B049E5-4A6F-47A3-B691-8A1B8477FBB5}"/>
              </a:ext>
            </a:extLst>
          </p:cNvPr>
          <p:cNvSpPr>
            <a:spLocks noGrp="1"/>
          </p:cNvSpPr>
          <p:nvPr>
            <p:ph type="sldNum" sz="quarter" idx="12"/>
          </p:nvPr>
        </p:nvSpPr>
        <p:spPr/>
        <p:txBody>
          <a:bodyPr/>
          <a:lstStyle>
            <a:lvl1pPr>
              <a:defRPr/>
            </a:lvl1pPr>
          </a:lstStyle>
          <a:p>
            <a:fld id="{896D815C-D934-4DC6-9327-F60402233E12}"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1807157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9625"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72025"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72F8BA-62BB-4D28-A233-A3BCDF1736D5}"/>
              </a:ext>
            </a:extLst>
          </p:cNvPr>
          <p:cNvSpPr>
            <a:spLocks noGrp="1"/>
          </p:cNvSpPr>
          <p:nvPr>
            <p:ph type="dt" sz="half" idx="10"/>
          </p:nvPr>
        </p:nvSpPr>
        <p:spPr/>
        <p:txBody>
          <a:bodyPr/>
          <a:lstStyle>
            <a:lvl1pPr>
              <a:defRPr smtClean="0"/>
            </a:lvl1pPr>
          </a:lstStyle>
          <a:p>
            <a:pPr>
              <a:defRPr/>
            </a:pPr>
            <a:fld id="{A6DAF17F-EBA8-4241-A0AC-0FA67BDA8741}" type="datetime4">
              <a:rPr lang="en-US"/>
              <a:pPr>
                <a:defRPr/>
              </a:pPr>
              <a:t>October 1, 2025</a:t>
            </a:fld>
            <a:endParaRPr lang="en-US">
              <a:latin typeface="Times" charset="0"/>
            </a:endParaRPr>
          </a:p>
        </p:txBody>
      </p:sp>
      <p:sp>
        <p:nvSpPr>
          <p:cNvPr id="6" name="Footer Placeholder 5">
            <a:extLst>
              <a:ext uri="{FF2B5EF4-FFF2-40B4-BE49-F238E27FC236}">
                <a16:creationId xmlns:a16="http://schemas.microsoft.com/office/drawing/2014/main" id="{01665152-131A-4866-B845-12B48ABC099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FCBA9444-1826-4C7C-8A8D-3B0984F17C14}"/>
              </a:ext>
            </a:extLst>
          </p:cNvPr>
          <p:cNvSpPr>
            <a:spLocks noGrp="1"/>
          </p:cNvSpPr>
          <p:nvPr>
            <p:ph type="sldNum" sz="quarter" idx="12"/>
          </p:nvPr>
        </p:nvSpPr>
        <p:spPr/>
        <p:txBody>
          <a:bodyPr/>
          <a:lstStyle>
            <a:lvl1pPr>
              <a:defRPr/>
            </a:lvl1pPr>
          </a:lstStyle>
          <a:p>
            <a:fld id="{18582B82-A144-4EB4-9C64-C0222EB7AF5C}"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456602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DBAE51-977A-4698-AF1F-FD26D6ABA320}"/>
              </a:ext>
            </a:extLst>
          </p:cNvPr>
          <p:cNvSpPr>
            <a:spLocks noGrp="1"/>
          </p:cNvSpPr>
          <p:nvPr>
            <p:ph type="dt" sz="half" idx="10"/>
          </p:nvPr>
        </p:nvSpPr>
        <p:spPr/>
        <p:txBody>
          <a:bodyPr/>
          <a:lstStyle>
            <a:lvl1pPr>
              <a:defRPr smtClean="0"/>
            </a:lvl1pPr>
          </a:lstStyle>
          <a:p>
            <a:pPr>
              <a:defRPr/>
            </a:pPr>
            <a:fld id="{8665D9D1-40E7-4FEC-AA93-E3476DDC294B}" type="datetime4">
              <a:rPr lang="en-US"/>
              <a:pPr>
                <a:defRPr/>
              </a:pPr>
              <a:t>October 1, 2025</a:t>
            </a:fld>
            <a:endParaRPr lang="en-US">
              <a:latin typeface="Times" charset="0"/>
            </a:endParaRPr>
          </a:p>
        </p:txBody>
      </p:sp>
      <p:sp>
        <p:nvSpPr>
          <p:cNvPr id="8" name="Footer Placeholder 7">
            <a:extLst>
              <a:ext uri="{FF2B5EF4-FFF2-40B4-BE49-F238E27FC236}">
                <a16:creationId xmlns:a16="http://schemas.microsoft.com/office/drawing/2014/main" id="{17C30885-B8C4-46B5-B09D-9B16CB5C4AA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947A68DB-B607-4EA8-A52C-D23B221D2A09}"/>
              </a:ext>
            </a:extLst>
          </p:cNvPr>
          <p:cNvSpPr>
            <a:spLocks noGrp="1"/>
          </p:cNvSpPr>
          <p:nvPr>
            <p:ph type="sldNum" sz="quarter" idx="12"/>
          </p:nvPr>
        </p:nvSpPr>
        <p:spPr/>
        <p:txBody>
          <a:bodyPr/>
          <a:lstStyle>
            <a:lvl1pPr>
              <a:defRPr/>
            </a:lvl1pPr>
          </a:lstStyle>
          <a:p>
            <a:fld id="{DA0CF59D-AD9D-4DFE-AD3C-22537760AC35}"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3091778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C3A247-21F8-42A1-A20A-EDCE59CA6634}"/>
              </a:ext>
            </a:extLst>
          </p:cNvPr>
          <p:cNvSpPr>
            <a:spLocks noGrp="1"/>
          </p:cNvSpPr>
          <p:nvPr>
            <p:ph type="dt" sz="half" idx="10"/>
          </p:nvPr>
        </p:nvSpPr>
        <p:spPr/>
        <p:txBody>
          <a:bodyPr/>
          <a:lstStyle>
            <a:lvl1pPr>
              <a:defRPr smtClean="0"/>
            </a:lvl1pPr>
          </a:lstStyle>
          <a:p>
            <a:pPr>
              <a:defRPr/>
            </a:pPr>
            <a:fld id="{09FECD0A-D312-494F-A5E5-060F43978106}" type="datetime4">
              <a:rPr lang="en-US"/>
              <a:pPr>
                <a:defRPr/>
              </a:pPr>
              <a:t>October 1, 2025</a:t>
            </a:fld>
            <a:endParaRPr lang="en-US">
              <a:latin typeface="Times" charset="0"/>
            </a:endParaRPr>
          </a:p>
        </p:txBody>
      </p:sp>
      <p:sp>
        <p:nvSpPr>
          <p:cNvPr id="4" name="Footer Placeholder 3">
            <a:extLst>
              <a:ext uri="{FF2B5EF4-FFF2-40B4-BE49-F238E27FC236}">
                <a16:creationId xmlns:a16="http://schemas.microsoft.com/office/drawing/2014/main" id="{7ABDB363-31E9-4D27-878D-C39C8F0A7DC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79816D7E-CA9F-46FB-85D3-737E3F808C18}"/>
              </a:ext>
            </a:extLst>
          </p:cNvPr>
          <p:cNvSpPr>
            <a:spLocks noGrp="1"/>
          </p:cNvSpPr>
          <p:nvPr>
            <p:ph type="sldNum" sz="quarter" idx="12"/>
          </p:nvPr>
        </p:nvSpPr>
        <p:spPr/>
        <p:txBody>
          <a:bodyPr/>
          <a:lstStyle>
            <a:lvl1pPr>
              <a:defRPr/>
            </a:lvl1pPr>
          </a:lstStyle>
          <a:p>
            <a:fld id="{A68E7EBB-3CE2-48B0-88AE-12136E9BE66C}"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668192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1FE1D6-9B75-4932-8B4A-CC777485AF62}"/>
              </a:ext>
            </a:extLst>
          </p:cNvPr>
          <p:cNvSpPr>
            <a:spLocks noGrp="1"/>
          </p:cNvSpPr>
          <p:nvPr>
            <p:ph type="dt" sz="half" idx="10"/>
          </p:nvPr>
        </p:nvSpPr>
        <p:spPr/>
        <p:txBody>
          <a:bodyPr/>
          <a:lstStyle>
            <a:lvl1pPr>
              <a:defRPr smtClean="0"/>
            </a:lvl1pPr>
          </a:lstStyle>
          <a:p>
            <a:pPr>
              <a:defRPr/>
            </a:pPr>
            <a:fld id="{84CF7797-C83A-43EF-95B9-E9B3F65E2967}" type="datetime4">
              <a:rPr lang="en-US"/>
              <a:pPr>
                <a:defRPr/>
              </a:pPr>
              <a:t>October 1, 2025</a:t>
            </a:fld>
            <a:endParaRPr lang="en-US">
              <a:latin typeface="Times" charset="0"/>
            </a:endParaRPr>
          </a:p>
        </p:txBody>
      </p:sp>
      <p:sp>
        <p:nvSpPr>
          <p:cNvPr id="3" name="Footer Placeholder 2">
            <a:extLst>
              <a:ext uri="{FF2B5EF4-FFF2-40B4-BE49-F238E27FC236}">
                <a16:creationId xmlns:a16="http://schemas.microsoft.com/office/drawing/2014/main" id="{EC25B72A-A1FD-4B53-9005-56F030F7D35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14670A73-1A03-4252-B50A-07DCBDA12C9A}"/>
              </a:ext>
            </a:extLst>
          </p:cNvPr>
          <p:cNvSpPr>
            <a:spLocks noGrp="1"/>
          </p:cNvSpPr>
          <p:nvPr>
            <p:ph type="sldNum" sz="quarter" idx="12"/>
          </p:nvPr>
        </p:nvSpPr>
        <p:spPr/>
        <p:txBody>
          <a:bodyPr/>
          <a:lstStyle>
            <a:lvl1pPr>
              <a:defRPr/>
            </a:lvl1pPr>
          </a:lstStyle>
          <a:p>
            <a:fld id="{07B8EC52-841A-442A-BD6B-B2893A316C6B}"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1586649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02D916F-7BDA-4619-98F8-011EDB7D9C48}"/>
              </a:ext>
            </a:extLst>
          </p:cNvPr>
          <p:cNvSpPr>
            <a:spLocks noGrp="1"/>
          </p:cNvSpPr>
          <p:nvPr>
            <p:ph type="dt" sz="half" idx="10"/>
          </p:nvPr>
        </p:nvSpPr>
        <p:spPr/>
        <p:txBody>
          <a:bodyPr/>
          <a:lstStyle>
            <a:lvl1pPr>
              <a:defRPr smtClean="0"/>
            </a:lvl1pPr>
          </a:lstStyle>
          <a:p>
            <a:pPr>
              <a:defRPr/>
            </a:pPr>
            <a:fld id="{A7947B2C-E29C-41BA-AC13-DBCD399DB0AB}" type="datetime4">
              <a:rPr lang="en-US"/>
              <a:pPr>
                <a:defRPr/>
              </a:pPr>
              <a:t>October 1, 2025</a:t>
            </a:fld>
            <a:endParaRPr lang="en-US">
              <a:latin typeface="Times" charset="0"/>
            </a:endParaRPr>
          </a:p>
        </p:txBody>
      </p:sp>
      <p:sp>
        <p:nvSpPr>
          <p:cNvPr id="6" name="Footer Placeholder 5">
            <a:extLst>
              <a:ext uri="{FF2B5EF4-FFF2-40B4-BE49-F238E27FC236}">
                <a16:creationId xmlns:a16="http://schemas.microsoft.com/office/drawing/2014/main" id="{F3E9384A-79EA-4D32-BE96-06CF2F4D8A2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67FD47B9-6716-4759-8753-87BEF62BB315}"/>
              </a:ext>
            </a:extLst>
          </p:cNvPr>
          <p:cNvSpPr>
            <a:spLocks noGrp="1"/>
          </p:cNvSpPr>
          <p:nvPr>
            <p:ph type="sldNum" sz="quarter" idx="12"/>
          </p:nvPr>
        </p:nvSpPr>
        <p:spPr/>
        <p:txBody>
          <a:bodyPr/>
          <a:lstStyle>
            <a:lvl1pPr>
              <a:defRPr/>
            </a:lvl1pPr>
          </a:lstStyle>
          <a:p>
            <a:fld id="{68ED882A-91C6-4172-B557-16CC1F926618}"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983438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7A9047D-4B72-4D69-A2EF-0F7D525008F7}"/>
              </a:ext>
            </a:extLst>
          </p:cNvPr>
          <p:cNvSpPr>
            <a:spLocks noGrp="1"/>
          </p:cNvSpPr>
          <p:nvPr>
            <p:ph type="dt" sz="half" idx="10"/>
          </p:nvPr>
        </p:nvSpPr>
        <p:spPr/>
        <p:txBody>
          <a:bodyPr/>
          <a:lstStyle>
            <a:lvl1pPr>
              <a:defRPr smtClean="0"/>
            </a:lvl1pPr>
          </a:lstStyle>
          <a:p>
            <a:pPr>
              <a:defRPr/>
            </a:pPr>
            <a:fld id="{D79E4911-9006-4BBB-8BAC-66A5698302CC}" type="datetime4">
              <a:rPr lang="en-US"/>
              <a:pPr>
                <a:defRPr/>
              </a:pPr>
              <a:t>October 1, 2025</a:t>
            </a:fld>
            <a:endParaRPr lang="en-US">
              <a:latin typeface="Times" charset="0"/>
            </a:endParaRPr>
          </a:p>
        </p:txBody>
      </p:sp>
      <p:sp>
        <p:nvSpPr>
          <p:cNvPr id="6" name="Footer Placeholder 5">
            <a:extLst>
              <a:ext uri="{FF2B5EF4-FFF2-40B4-BE49-F238E27FC236}">
                <a16:creationId xmlns:a16="http://schemas.microsoft.com/office/drawing/2014/main" id="{56D8CBC1-8056-4525-8B1C-30B8F50A74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836EA36-5FEF-4F44-B9BB-4ACAE923D43E}"/>
              </a:ext>
            </a:extLst>
          </p:cNvPr>
          <p:cNvSpPr>
            <a:spLocks noGrp="1"/>
          </p:cNvSpPr>
          <p:nvPr>
            <p:ph type="sldNum" sz="quarter" idx="12"/>
          </p:nvPr>
        </p:nvSpPr>
        <p:spPr/>
        <p:txBody>
          <a:bodyPr/>
          <a:lstStyle>
            <a:lvl1pPr>
              <a:defRPr/>
            </a:lvl1pPr>
          </a:lstStyle>
          <a:p>
            <a:fld id="{C22B6ACE-1760-4D5B-9859-0648E9D2F15E}"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126047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main.jpg">
            <a:extLst>
              <a:ext uri="{FF2B5EF4-FFF2-40B4-BE49-F238E27FC236}">
                <a16:creationId xmlns:a16="http://schemas.microsoft.com/office/drawing/2014/main" id="{555A06E2-8998-4C62-BA68-DEB1FF477E88}"/>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FA66B800-2952-49FB-81BA-32AFCEA0D24E}"/>
              </a:ext>
            </a:extLst>
          </p:cNvPr>
          <p:cNvSpPr>
            <a:spLocks noGrp="1" noChangeArrowheads="1"/>
          </p:cNvSpPr>
          <p:nvPr>
            <p:ph type="title"/>
          </p:nvPr>
        </p:nvSpPr>
        <p:spPr bwMode="black">
          <a:xfrm>
            <a:off x="809625" y="293688"/>
            <a:ext cx="7772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50E65FEB-3DFD-4B52-8EB2-7359646DAC98}"/>
              </a:ext>
            </a:extLst>
          </p:cNvPr>
          <p:cNvSpPr>
            <a:spLocks noGrp="1" noChangeArrowheads="1"/>
          </p:cNvSpPr>
          <p:nvPr>
            <p:ph type="body" idx="1"/>
          </p:nvPr>
        </p:nvSpPr>
        <p:spPr bwMode="black">
          <a:xfrm>
            <a:off x="809625" y="1485900"/>
            <a:ext cx="7772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62B4DDB0-0D96-4183-8BD9-5736F18B6AC6}"/>
              </a:ext>
            </a:extLst>
          </p:cNvPr>
          <p:cNvSpPr>
            <a:spLocks noGrp="1" noChangeArrowheads="1"/>
          </p:cNvSpPr>
          <p:nvPr>
            <p:ph type="dt" sz="half" idx="2"/>
          </p:nvPr>
        </p:nvSpPr>
        <p:spPr bwMode="black">
          <a:xfrm>
            <a:off x="809625" y="474345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rgbClr val="254B8E"/>
                </a:solidFill>
                <a:latin typeface="Arial" pitchFamily="34" charset="0"/>
              </a:defRPr>
            </a:lvl1pPr>
          </a:lstStyle>
          <a:p>
            <a:pPr>
              <a:defRPr/>
            </a:pPr>
            <a:fld id="{82A82222-5044-43D9-8303-3CF73379C409}" type="datetime4">
              <a:rPr lang="en-US"/>
              <a:pPr>
                <a:defRPr/>
              </a:pPr>
              <a:t>October 1, 2025</a:t>
            </a:fld>
            <a:endParaRPr lang="en-US"/>
          </a:p>
        </p:txBody>
      </p:sp>
      <p:sp>
        <p:nvSpPr>
          <p:cNvPr id="1029" name="Rectangle 5">
            <a:extLst>
              <a:ext uri="{FF2B5EF4-FFF2-40B4-BE49-F238E27FC236}">
                <a16:creationId xmlns:a16="http://schemas.microsoft.com/office/drawing/2014/main" id="{E856DE23-80A9-4D5E-9F34-0FD35510FE9B}"/>
              </a:ext>
            </a:extLst>
          </p:cNvPr>
          <p:cNvSpPr>
            <a:spLocks noGrp="1" noChangeArrowheads="1"/>
          </p:cNvSpPr>
          <p:nvPr>
            <p:ph type="ftr" sz="quarter" idx="3"/>
          </p:nvPr>
        </p:nvSpPr>
        <p:spPr bwMode="black">
          <a:xfrm>
            <a:off x="3124200" y="474345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254B8E"/>
                </a:solidFill>
                <a:latin typeface="+mn-lt"/>
                <a:ea typeface="+mn-ea"/>
              </a:defRPr>
            </a:lvl1pPr>
          </a:lstStyle>
          <a:p>
            <a:pPr>
              <a:defRPr/>
            </a:pPr>
            <a:endParaRPr lang="en-US"/>
          </a:p>
        </p:txBody>
      </p:sp>
      <p:sp>
        <p:nvSpPr>
          <p:cNvPr id="1030" name="Rectangle 6">
            <a:extLst>
              <a:ext uri="{FF2B5EF4-FFF2-40B4-BE49-F238E27FC236}">
                <a16:creationId xmlns:a16="http://schemas.microsoft.com/office/drawing/2014/main" id="{B55BE2A2-69FD-46D9-8638-AEF0BB654516}"/>
              </a:ext>
            </a:extLst>
          </p:cNvPr>
          <p:cNvSpPr>
            <a:spLocks noGrp="1" noChangeArrowheads="1"/>
          </p:cNvSpPr>
          <p:nvPr>
            <p:ph type="sldNum" sz="quarter" idx="4"/>
          </p:nvPr>
        </p:nvSpPr>
        <p:spPr bwMode="black">
          <a:xfrm>
            <a:off x="6667500" y="474345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254B8E"/>
                </a:solidFill>
                <a:latin typeface="Arial" panose="020B0604020202020204" pitchFamily="34" charset="0"/>
              </a:defRPr>
            </a:lvl1pPr>
          </a:lstStyle>
          <a:p>
            <a:fld id="{BD0338DD-7A39-481D-9B29-C4B8B497E416}" type="slidenum">
              <a:rPr lang="en-US" altLang="en-US"/>
              <a:pPr/>
              <a:t>‹#›</a:t>
            </a:fld>
            <a:endParaRPr lang="en-US" altLang="en-US">
              <a:solidFill>
                <a:srgbClr val="002C77"/>
              </a:solidFill>
            </a:endParaRPr>
          </a:p>
        </p:txBody>
      </p:sp>
      <p:pic>
        <p:nvPicPr>
          <p:cNvPr id="1032" name="Picture 8">
            <a:extLst>
              <a:ext uri="{FF2B5EF4-FFF2-40B4-BE49-F238E27FC236}">
                <a16:creationId xmlns:a16="http://schemas.microsoft.com/office/drawing/2014/main" id="{431270CD-5ADD-452A-A455-DE962FFE8424}"/>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535863" y="285750"/>
            <a:ext cx="1531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p:txStyles>
    <p:titleStyle>
      <a:lvl1pPr algn="l" rtl="0" eaLnBrk="1" fontAlgn="base" hangingPunct="1">
        <a:spcBef>
          <a:spcPct val="0"/>
        </a:spcBef>
        <a:spcAft>
          <a:spcPct val="0"/>
        </a:spcAft>
        <a:defRPr sz="3600" b="1">
          <a:solidFill>
            <a:srgbClr val="254B8E"/>
          </a:solidFill>
          <a:latin typeface="+mj-lt"/>
          <a:ea typeface="MS PGothic" pitchFamily="34" charset="-128"/>
          <a:cs typeface="+mj-cs"/>
        </a:defRPr>
      </a:lvl1pPr>
      <a:lvl2pPr algn="l" rtl="0" eaLnBrk="1" fontAlgn="base" hangingPunct="1">
        <a:spcBef>
          <a:spcPct val="0"/>
        </a:spcBef>
        <a:spcAft>
          <a:spcPct val="0"/>
        </a:spcAft>
        <a:defRPr sz="3600" b="1">
          <a:solidFill>
            <a:srgbClr val="254B8E"/>
          </a:solidFill>
          <a:latin typeface="Arial" charset="0"/>
          <a:ea typeface="MS PGothic" pitchFamily="34" charset="-128"/>
        </a:defRPr>
      </a:lvl2pPr>
      <a:lvl3pPr algn="l" rtl="0" eaLnBrk="1" fontAlgn="base" hangingPunct="1">
        <a:spcBef>
          <a:spcPct val="0"/>
        </a:spcBef>
        <a:spcAft>
          <a:spcPct val="0"/>
        </a:spcAft>
        <a:defRPr sz="3600" b="1">
          <a:solidFill>
            <a:srgbClr val="254B8E"/>
          </a:solidFill>
          <a:latin typeface="Arial" charset="0"/>
          <a:ea typeface="MS PGothic" pitchFamily="34" charset="-128"/>
        </a:defRPr>
      </a:lvl3pPr>
      <a:lvl4pPr algn="l" rtl="0" eaLnBrk="1" fontAlgn="base" hangingPunct="1">
        <a:spcBef>
          <a:spcPct val="0"/>
        </a:spcBef>
        <a:spcAft>
          <a:spcPct val="0"/>
        </a:spcAft>
        <a:defRPr sz="3600" b="1">
          <a:solidFill>
            <a:srgbClr val="254B8E"/>
          </a:solidFill>
          <a:latin typeface="Arial" charset="0"/>
          <a:ea typeface="MS PGothic" pitchFamily="34" charset="-128"/>
        </a:defRPr>
      </a:lvl4pPr>
      <a:lvl5pPr algn="l" rtl="0" eaLnBrk="1" fontAlgn="base" hangingPunct="1">
        <a:spcBef>
          <a:spcPct val="0"/>
        </a:spcBef>
        <a:spcAft>
          <a:spcPct val="0"/>
        </a:spcAft>
        <a:defRPr sz="3600" b="1">
          <a:solidFill>
            <a:srgbClr val="254B8E"/>
          </a:solidFill>
          <a:latin typeface="Arial" charset="0"/>
          <a:ea typeface="MS PGothic" pitchFamily="34" charset="-128"/>
        </a:defRPr>
      </a:lvl5pPr>
      <a:lvl6pPr marL="457200" algn="l" rtl="0" eaLnBrk="1" fontAlgn="base" hangingPunct="1">
        <a:spcBef>
          <a:spcPct val="0"/>
        </a:spcBef>
        <a:spcAft>
          <a:spcPct val="0"/>
        </a:spcAft>
        <a:defRPr sz="3600" b="1">
          <a:solidFill>
            <a:srgbClr val="254B8E"/>
          </a:solidFill>
          <a:latin typeface="Arial" charset="0"/>
        </a:defRPr>
      </a:lvl6pPr>
      <a:lvl7pPr marL="914400" algn="l" rtl="0" eaLnBrk="1" fontAlgn="base" hangingPunct="1">
        <a:spcBef>
          <a:spcPct val="0"/>
        </a:spcBef>
        <a:spcAft>
          <a:spcPct val="0"/>
        </a:spcAft>
        <a:defRPr sz="3600" b="1">
          <a:solidFill>
            <a:srgbClr val="254B8E"/>
          </a:solidFill>
          <a:latin typeface="Arial" charset="0"/>
        </a:defRPr>
      </a:lvl7pPr>
      <a:lvl8pPr marL="1371600" algn="l" rtl="0" eaLnBrk="1" fontAlgn="base" hangingPunct="1">
        <a:spcBef>
          <a:spcPct val="0"/>
        </a:spcBef>
        <a:spcAft>
          <a:spcPct val="0"/>
        </a:spcAft>
        <a:defRPr sz="3600" b="1">
          <a:solidFill>
            <a:srgbClr val="254B8E"/>
          </a:solidFill>
          <a:latin typeface="Arial" charset="0"/>
        </a:defRPr>
      </a:lvl8pPr>
      <a:lvl9pPr marL="1828800" algn="l" rtl="0" eaLnBrk="1" fontAlgn="base" hangingPunct="1">
        <a:spcBef>
          <a:spcPct val="0"/>
        </a:spcBef>
        <a:spcAft>
          <a:spcPct val="0"/>
        </a:spcAft>
        <a:defRPr sz="3600" b="1">
          <a:solidFill>
            <a:srgbClr val="254B8E"/>
          </a:solidFill>
          <a:latin typeface="Arial" charset="0"/>
        </a:defRPr>
      </a:lvl9pPr>
    </p:titleStyle>
    <p:bodyStyle>
      <a:lvl1pPr marL="342900" indent="-342900" algn="l" rtl="0" eaLnBrk="1" fontAlgn="base" hangingPunct="1">
        <a:spcBef>
          <a:spcPct val="20000"/>
        </a:spcBef>
        <a:spcAft>
          <a:spcPct val="0"/>
        </a:spcAft>
        <a:buChar char="•"/>
        <a:defRPr sz="3200">
          <a:solidFill>
            <a:srgbClr val="254B8E"/>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800">
          <a:solidFill>
            <a:srgbClr val="254B8E"/>
          </a:solidFill>
          <a:latin typeface="+mn-lt"/>
          <a:ea typeface="MS PGothic" pitchFamily="34" charset="-128"/>
        </a:defRPr>
      </a:lvl2pPr>
      <a:lvl3pPr marL="1143000" indent="-228600" algn="l" rtl="0" eaLnBrk="1" fontAlgn="base" hangingPunct="1">
        <a:spcBef>
          <a:spcPct val="20000"/>
        </a:spcBef>
        <a:spcAft>
          <a:spcPct val="0"/>
        </a:spcAft>
        <a:buChar char="•"/>
        <a:defRPr sz="2400">
          <a:solidFill>
            <a:srgbClr val="254B8E"/>
          </a:solidFill>
          <a:latin typeface="+mn-lt"/>
          <a:ea typeface="MS PGothic" pitchFamily="34" charset="-128"/>
        </a:defRPr>
      </a:lvl3pPr>
      <a:lvl4pPr marL="1600200" indent="-228600" algn="l" rtl="0" eaLnBrk="1" fontAlgn="base" hangingPunct="1">
        <a:spcBef>
          <a:spcPct val="20000"/>
        </a:spcBef>
        <a:spcAft>
          <a:spcPct val="0"/>
        </a:spcAft>
        <a:buChar char="–"/>
        <a:defRPr sz="2000">
          <a:solidFill>
            <a:srgbClr val="254B8E"/>
          </a:solidFill>
          <a:latin typeface="+mn-lt"/>
          <a:ea typeface="MS PGothic" pitchFamily="34" charset="-128"/>
        </a:defRPr>
      </a:lvl4pPr>
      <a:lvl5pPr marL="2057400" indent="-228600" algn="l" rtl="0" eaLnBrk="1" fontAlgn="base" hangingPunct="1">
        <a:spcBef>
          <a:spcPct val="20000"/>
        </a:spcBef>
        <a:spcAft>
          <a:spcPct val="0"/>
        </a:spcAft>
        <a:buChar char="»"/>
        <a:defRPr sz="2000">
          <a:solidFill>
            <a:srgbClr val="254B8E"/>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rgbClr val="254B8E"/>
          </a:solidFill>
          <a:latin typeface="+mn-lt"/>
        </a:defRPr>
      </a:lvl6pPr>
      <a:lvl7pPr marL="2971800" indent="-228600" algn="l" rtl="0" eaLnBrk="1" fontAlgn="base" hangingPunct="1">
        <a:spcBef>
          <a:spcPct val="20000"/>
        </a:spcBef>
        <a:spcAft>
          <a:spcPct val="0"/>
        </a:spcAft>
        <a:buChar char="»"/>
        <a:defRPr sz="2000">
          <a:solidFill>
            <a:srgbClr val="254B8E"/>
          </a:solidFill>
          <a:latin typeface="+mn-lt"/>
        </a:defRPr>
      </a:lvl7pPr>
      <a:lvl8pPr marL="3429000" indent="-228600" algn="l" rtl="0" eaLnBrk="1" fontAlgn="base" hangingPunct="1">
        <a:spcBef>
          <a:spcPct val="20000"/>
        </a:spcBef>
        <a:spcAft>
          <a:spcPct val="0"/>
        </a:spcAft>
        <a:buChar char="»"/>
        <a:defRPr sz="2000">
          <a:solidFill>
            <a:srgbClr val="254B8E"/>
          </a:solidFill>
          <a:latin typeface="+mn-lt"/>
        </a:defRPr>
      </a:lvl8pPr>
      <a:lvl9pPr marL="3886200" indent="-228600" algn="l" rtl="0" eaLnBrk="1" fontAlgn="base" hangingPunct="1">
        <a:spcBef>
          <a:spcPct val="20000"/>
        </a:spcBef>
        <a:spcAft>
          <a:spcPct val="0"/>
        </a:spcAft>
        <a:buChar char="»"/>
        <a:defRPr sz="2000">
          <a:solidFill>
            <a:srgbClr val="254B8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jone243@jh.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tbixby1@jh.edu"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hopkinsmedicine.org/institutional_review_board/about/contact.html"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www.hopkinsmedicine.org/institutional_review_board/guidelines_policies/guidelines/dept_prereview.html" TargetMode="External"/><Relationship Id="rId5" Type="http://schemas.openxmlformats.org/officeDocument/2006/relationships/hyperlink" Target="mailto:jhmeirb@jhmi.edu"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www.hopkinsmedicine.org/institutional_review_board/about/contact.html#Post-Team" TargetMode="External"/><Relationship Id="rId2" Type="http://schemas.openxmlformats.org/officeDocument/2006/relationships/hyperlink" Target="https://www.hopkinsmedicine.org/institutional_review_board/about/contact.html#Pre-team" TargetMode="External"/><Relationship Id="rId1" Type="http://schemas.openxmlformats.org/officeDocument/2006/relationships/slideLayout" Target="../slideLayouts/slideLayout2.xml"/><Relationship Id="rId6" Type="http://schemas.openxmlformats.org/officeDocument/2006/relationships/hyperlink" Target="https://www.hopkinsmedicine.org/institutional_review_board/about/contact.html#Reliance" TargetMode="External"/><Relationship Id="rId5" Type="http://schemas.openxmlformats.org/officeDocument/2006/relationships/hyperlink" Target="https://www.hopkinsmedicine.org/institutional_review_board/about/contact.html#compliance" TargetMode="External"/><Relationship Id="rId4" Type="http://schemas.openxmlformats.org/officeDocument/2006/relationships/hyperlink" Target="https://www.hopkinsmedicine.org/institutional_review_board/about/contact.html#CF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hopkinsmedicine.org/institutional-review-board"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johnshopkins.csod.com/samldefault.aspx?returnurl=%252fDeepLink%252fProcessRedirect.aspx%253fmodule%253dlodetails%2526lo%253d996df3b9-929e-4651-b950-17bf131c674f"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hopkinsmedicine.org/institutional_review_board/forms/"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hyperlink" Target="https://johnshopkins.csod.com/samldefault.aspx?returnurl=%252fDeepLink%252fProcessRedirect.aspx%253fmodule%253dlodetails%2526lo%253d0718dc74-4f09-4262-9251-be244bc0b00b" TargetMode="External"/><Relationship Id="rId3" Type="http://schemas.openxmlformats.org/officeDocument/2006/relationships/hyperlink" Target="https://www.hopkinsmedicine.org/institutional-review-board/forms" TargetMode="External"/><Relationship Id="rId7" Type="http://schemas.openxmlformats.org/officeDocument/2006/relationships/hyperlink" Target="https://ictr.johnshopkins.edu/service/informatics/redcap/" TargetMode="Externa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hyperlink" Target="https://ictr.johnshopkins.edu/service/informatics/qualtrics/" TargetMode="External"/><Relationship Id="rId11" Type="http://schemas.openxmlformats.org/officeDocument/2006/relationships/image" Target="../media/image12.png"/><Relationship Id="rId5" Type="http://schemas.openxmlformats.org/officeDocument/2006/relationships/hyperlink" Target="https://ictr.johnshopkins.edu/service/informatics/safe-desktop/" TargetMode="External"/><Relationship Id="rId10" Type="http://schemas.openxmlformats.org/officeDocument/2006/relationships/hyperlink" Target="https://johnshopkins.csod.com/samldefault.aspx?returnurl=%252fDeepLink%252fProcessRedirect.aspx%253fmodule%253dlodetails%2526lo%253d5a647454-ff0d-4ca5-a772-92dfc3a42381" TargetMode="External"/><Relationship Id="rId4" Type="http://schemas.openxmlformats.org/officeDocument/2006/relationships/hyperlink" Target="https://www.hopkinsmedicine.org/-/media/institutional-review-board/documents/eirb/clean-vs-tracked-add-vs-update.pdf" TargetMode="External"/><Relationship Id="rId9" Type="http://schemas.openxmlformats.org/officeDocument/2006/relationships/hyperlink" Target="https://nam02.safelinks.protection.outlook.com/?url=https%3A%2F%2Fjohnshopkins.csod.com%2Fsamldefault.aspx%3Freturnurl%3D%25252fDeepLink%25252fProcessRedirect.aspx%25253fmodule%25253dlodetails%252526lo%25253da52e417f-112e-42b7-ba52-07a1a54add34&amp;data=05%7C02%7Cjjone243%40jhmi.edu%7C30027d5b7394471d08d708dd5c386778%7C9fa4f438b1e6473b803f86f8aedf0dec%7C0%7C0%7C638768119528621692%7CUnknown%7CTWFpbGZsb3d8eyJFbXB0eU1hcGkiOnRydWUsIlYiOiIwLjAuMDAwMCIsIlAiOiJXaW4zMiIsIkFOIjoiTWFpbCIsIldUIjoyfQ%3D%3D%7C0%7C%7C%7C&amp;sdata=laNiEoJXWEzmq2gZWZ4vpC7vWpbxDIleBqWf84Cn6kw%3D&amp;reserved=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hopkinsmedicine.org/institutional_review_board/guidelines_policies/guidelines/recruitment_students_employ.html" TargetMode="External"/><Relationship Id="rId2" Type="http://schemas.openxmlformats.org/officeDocument/2006/relationships/hyperlink" Target="https://www.hopkinsmedicine.org/institutional-review-board/guidelines-policies/guidelines/dept-prereview" TargetMode="External"/><Relationship Id="rId1" Type="http://schemas.openxmlformats.org/officeDocument/2006/relationships/slideLayout" Target="../slideLayouts/slideLayout6.xml"/><Relationship Id="rId6" Type="http://schemas.openxmlformats.org/officeDocument/2006/relationships/hyperlink" Target="https://www.hopkinsmedicine.org/institutional-review-board/about/eirb" TargetMode="External"/><Relationship Id="rId5" Type="http://schemas.openxmlformats.org/officeDocument/2006/relationships/hyperlink" Target="https://livejohnshopkins-my.sharepoint.com/:f:/g/personal/kjeter1_jh_edu/EvrXybuwfDpGk4Wav2GVQrgBG2EivkNdZNTcLMuN_IQEmg?e=0lLezY&amp;xsdata=MDV8MDJ8dGJpeGJ5MUBqaC5lZHV8OTZlMmRhM2RiZDQ4NDE1NWFiYmQwOGRjNjJjYTdlMWF8OWZhNGY0MzhiMWU2NDczYjgwM2Y4NmY4YWVkZjBkZWN8MHwwfDYzODQ5Mzg2OTAzODY0NzI4MXxVbmtub3dufFRXRnBiR1pzYjNkOGV5SldJam9pTUM0d0xqQXdNREFpTENKUUlqb2lWMmx1TXpJaUxDSkJUaUk2SWsxaGFXd2lMQ0pYVkNJNk1uMD18MHx8fA%3d%3d&amp;sdata=ZEplYkFBekZtcDRNZHA2Sk9IZTlGOFFvZ1k5Y1ZobmpHVEZyaHZ0Q1dBST0%3d" TargetMode="External"/><Relationship Id="rId4" Type="http://schemas.openxmlformats.org/officeDocument/2006/relationships/hyperlink" Target="https://www.hopkinsmedicine.org/institutional-review-board/training-requirement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researchit.jh.edu/" TargetMode="External"/><Relationship Id="rId3" Type="http://schemas.openxmlformats.org/officeDocument/2006/relationships/hyperlink" Target="https://www.hopkinsmedicine.org/institutional_review_board/about/contact.html" TargetMode="External"/><Relationship Id="rId7" Type="http://schemas.openxmlformats.org/officeDocument/2006/relationships/hyperlink" Target="https://www.hopkinsmedicine.org/institutional_review_board/training_requirements/index.html"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s://www.hopkinsmedicine.org/institutional_review_board/guidelines_policies/guidelines/dept_prereview.html" TargetMode="External"/><Relationship Id="rId5" Type="http://schemas.openxmlformats.org/officeDocument/2006/relationships/hyperlink" Target="https://www.hopkinsmedicine.org/institutional_review_board/about/eIRB/index.html" TargetMode="External"/><Relationship Id="rId10" Type="http://schemas.openxmlformats.org/officeDocument/2006/relationships/hyperlink" Target="https://ictr.johnshopkins.edu/service/recruitment/riu-consult/" TargetMode="External"/><Relationship Id="rId4" Type="http://schemas.openxmlformats.org/officeDocument/2006/relationships/hyperlink" Target="https://www.hopkinsmedicine.org/institutional_review_board/forms/" TargetMode="External"/><Relationship Id="rId9" Type="http://schemas.openxmlformats.org/officeDocument/2006/relationships/hyperlink" Target="https://ictr.johnshopkins.edu/service/"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livejohnshopkins.sharepoint.com/:f:/r/sites/IRBOfficeHours/Shared%20Documents/General/Presentation%20Slides/Top%2010%20Consideration%20for%20Data%20Sharing_5.16.25?csf=1&amp;web=1&amp;e=I06g6I" TargetMode="External"/><Relationship Id="rId3" Type="http://schemas.openxmlformats.org/officeDocument/2006/relationships/hyperlink" Target="https://johnshopkins.csod.com/samldefault.aspx?returnurl=%252fDeepLink%252fProcessRedirect.aspx%253fmodule%253dlodetails%2526lo%253dccb1438b-ef3c-42f7-a2ca-4dc8f62ac5da" TargetMode="External"/><Relationship Id="rId7" Type="http://schemas.openxmlformats.org/officeDocument/2006/relationships/hyperlink" Target="https://livejohnshopkins.sharepoint.com/:f:/r/sites/IRBOfficeHours/Shared%20Documents/General/Presentation%20Slides/Consent%20Form_Tips%20for%20developing%20consent%20forms?csf=1&amp;web=1&amp;e=uAR9QF" TargetMode="External"/><Relationship Id="rId2" Type="http://schemas.openxmlformats.org/officeDocument/2006/relationships/hyperlink" Target="https://teams.microsoft.com/l/team/19%3Al6wZPVYOxjsllC6X2K7XVxDcio5vTVkFF-oM81MQPGI1%40thread.tacv2/conversations?groupId=f617115e-3aa0-4669-9828-1143097d74cb&amp;tenantId=9fa4f438-b1e6-473b-803f-86f8aedf0dec" TargetMode="External"/><Relationship Id="rId1" Type="http://schemas.openxmlformats.org/officeDocument/2006/relationships/slideLayout" Target="../slideLayouts/slideLayout2.xml"/><Relationship Id="rId6" Type="http://schemas.openxmlformats.org/officeDocument/2006/relationships/hyperlink" Target="https://livejohnshopkins.sharepoint.com/:f:/r/sites/IRBOfficeHours/Shared%20Documents/General/Presentation%20Slides/QI%20vs%20Research_September%202024?csf=1&amp;web=1&amp;e=SGWj3Y" TargetMode="External"/><Relationship Id="rId5" Type="http://schemas.openxmlformats.org/officeDocument/2006/relationships/hyperlink" Target="https://livejohnshopkins.sharepoint.com/:f:/r/sites/IRBOfficeHours/Shared%20Documents/General/Presentation%20Slides/Common%20IRB%20Application%20Errors?csf=1&amp;web=1&amp;e=ldrhnZ" TargetMode="Externa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hyperlink" Target="https://lms14.learnshare.com/dashboard/dash.home.aspx?Z=5fUKOImz3ZK7yjzUhZAqfpVzlc%2bSiDHDAKsWdexUyzHoClL9PMRvrE85WEmQB5gI" TargetMode="Externa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hyperlink" Target="https://johnshopkins.csod.com/samldefault.aspx?returnurl=%252fDeepLink%252fProcessRedirect.aspx%253fmodule%253dlodetails%2526lo%253d996df3b9-929e-4651-b950-17bf131c674f" TargetMode="External"/><Relationship Id="rId4" Type="http://schemas.openxmlformats.org/officeDocument/2006/relationships/hyperlink" Target="https://johnshopkins.csod.com/samldefault.aspx?returnurl=%252fDeepLink%252fProcessRedirect.aspx%253fmodule%253dlodetails%2526lo%253d7407dc32-c21b-49f1-9df4-20480651041b"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hopkinsmedicine.org/institutional-review-board/about/contact"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hopkinsmedicine.org/institutional_review_board/guidelines_policies/guidelines/expedited_review.html" TargetMode="External"/><Relationship Id="rId2" Type="http://schemas.openxmlformats.org/officeDocument/2006/relationships/hyperlink" Target="https://www.hopkinsmedicine.org/institutional-review-board/guidelines-policies/guidelines/convened-review" TargetMode="External"/><Relationship Id="rId1" Type="http://schemas.openxmlformats.org/officeDocument/2006/relationships/slideLayout" Target="../slideLayouts/slideLayout2.xml"/><Relationship Id="rId4" Type="http://schemas.openxmlformats.org/officeDocument/2006/relationships/hyperlink" Target="https://www.hopkinsmedicine.org/institutional_review_board/guidelines_policies/guidelines/exempt_research.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a:extLst>
              <a:ext uri="{FF2B5EF4-FFF2-40B4-BE49-F238E27FC236}">
                <a16:creationId xmlns:a16="http://schemas.microsoft.com/office/drawing/2014/main" id="{6A118B2A-FC4D-4FA3-BA68-0C9648A4512F}"/>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800" dirty="0">
                <a:solidFill>
                  <a:schemeClr val="bg1"/>
                </a:solidFill>
                <a:latin typeface="Gill Sans MT" panose="020B0502020104020203" pitchFamily="34" charset="0"/>
              </a:rPr>
              <a:t>October 2025</a:t>
            </a:r>
          </a:p>
        </p:txBody>
      </p:sp>
      <p:sp>
        <p:nvSpPr>
          <p:cNvPr id="13316" name="Rectangle 2">
            <a:extLst>
              <a:ext uri="{FF2B5EF4-FFF2-40B4-BE49-F238E27FC236}">
                <a16:creationId xmlns:a16="http://schemas.microsoft.com/office/drawing/2014/main" id="{7D93BFF4-CCF2-4B92-AD73-49B7569045E3}"/>
              </a:ext>
            </a:extLst>
          </p:cNvPr>
          <p:cNvSpPr>
            <a:spLocks noGrp="1" noChangeArrowheads="1"/>
          </p:cNvSpPr>
          <p:nvPr>
            <p:ph type="ctrTitle"/>
          </p:nvPr>
        </p:nvSpPr>
        <p:spPr>
          <a:xfrm>
            <a:off x="809625" y="2571750"/>
            <a:ext cx="7800975" cy="857250"/>
          </a:xfrm>
        </p:spPr>
        <p:txBody>
          <a:bodyPr/>
          <a:lstStyle/>
          <a:p>
            <a:pPr eaLnBrk="1" hangingPunct="1"/>
            <a:r>
              <a:rPr lang="en-US" altLang="en-US" sz="2800" dirty="0">
                <a:latin typeface="Gill Sans MT" panose="020B0502020104020203" pitchFamily="34" charset="0"/>
              </a:rPr>
              <a:t>JHM Institutional Review Board (IRB) </a:t>
            </a:r>
            <a:br>
              <a:rPr lang="en-US" altLang="en-US" sz="2800" dirty="0">
                <a:latin typeface="Gill Sans MT" panose="020B0502020104020203" pitchFamily="34" charset="0"/>
              </a:rPr>
            </a:br>
            <a:r>
              <a:rPr lang="en-US" altLang="en-US" sz="2800" dirty="0">
                <a:latin typeface="Gill Sans MT" panose="020B0502020104020203" pitchFamily="34" charset="0"/>
              </a:rPr>
              <a:t>SOM Orthopedic Surgery Trainee Bootcamp</a:t>
            </a:r>
            <a:br>
              <a:rPr lang="en-US" altLang="en-US" dirty="0"/>
            </a:br>
            <a:endParaRPr lang="en-US" altLang="en-US" dirty="0"/>
          </a:p>
        </p:txBody>
      </p:sp>
      <p:sp>
        <p:nvSpPr>
          <p:cNvPr id="13317" name="Rectangle 3">
            <a:extLst>
              <a:ext uri="{FF2B5EF4-FFF2-40B4-BE49-F238E27FC236}">
                <a16:creationId xmlns:a16="http://schemas.microsoft.com/office/drawing/2014/main" id="{A5026368-8F29-4AC6-AD05-13F244D4D36F}"/>
              </a:ext>
            </a:extLst>
          </p:cNvPr>
          <p:cNvSpPr>
            <a:spLocks noGrp="1" noChangeArrowheads="1"/>
          </p:cNvSpPr>
          <p:nvPr>
            <p:ph type="subTitle" idx="1"/>
          </p:nvPr>
        </p:nvSpPr>
        <p:spPr>
          <a:xfrm>
            <a:off x="819150" y="3790950"/>
            <a:ext cx="7800975" cy="685800"/>
          </a:xfrm>
        </p:spPr>
        <p:txBody>
          <a:bodyPr/>
          <a:lstStyle/>
          <a:p>
            <a:pPr eaLnBrk="1" hangingPunct="1"/>
            <a:r>
              <a:rPr lang="en-US" altLang="en-US" sz="1800" dirty="0">
                <a:latin typeface="Gill Sans MT" panose="020B0502020104020203" pitchFamily="34" charset="0"/>
              </a:rPr>
              <a:t>Presented by: Jessica Jones, JHM IRB Training Manger, </a:t>
            </a:r>
            <a:r>
              <a:rPr lang="en-US" altLang="en-US" sz="1800" dirty="0">
                <a:solidFill>
                  <a:srgbClr val="00B0F0"/>
                </a:solidFill>
                <a:latin typeface="Gill Sans MT" panose="020B0502020104020203" pitchFamily="34" charset="0"/>
                <a:hlinkClick r:id="rId3">
                  <a:extLst>
                    <a:ext uri="{A12FA001-AC4F-418D-AE19-62706E023703}">
                      <ahyp:hlinkClr xmlns:ahyp="http://schemas.microsoft.com/office/drawing/2018/hyperlinkcolor" val="tx"/>
                    </a:ext>
                  </a:extLst>
                </a:hlinkClick>
              </a:rPr>
              <a:t>jjone243@jh.edu</a:t>
            </a:r>
            <a:r>
              <a:rPr lang="en-US" altLang="en-US" sz="1800" dirty="0">
                <a:solidFill>
                  <a:srgbClr val="00B0F0"/>
                </a:solidFill>
                <a:latin typeface="Gill Sans MT" panose="020B0502020104020203" pitchFamily="34" charset="0"/>
              </a:rPr>
              <a:t> </a:t>
            </a:r>
          </a:p>
          <a:p>
            <a:pPr eaLnBrk="1" hangingPunct="1"/>
            <a:r>
              <a:rPr lang="en-US" altLang="en-US" sz="1800" dirty="0">
                <a:latin typeface="Gill Sans MT" panose="020B0502020104020203" pitchFamily="34" charset="0"/>
              </a:rPr>
              <a:t>	       Tammy Bixby, IRB Exempt/Expedited Analyst, </a:t>
            </a:r>
            <a:r>
              <a:rPr lang="en-US" altLang="en-US" sz="1800" dirty="0">
                <a:solidFill>
                  <a:srgbClr val="00B0F0"/>
                </a:solidFill>
                <a:latin typeface="Gill Sans MT" panose="020B0502020104020203" pitchFamily="34" charset="0"/>
                <a:hlinkClick r:id="rId4">
                  <a:extLst>
                    <a:ext uri="{A12FA001-AC4F-418D-AE19-62706E023703}">
                      <ahyp:hlinkClr xmlns:ahyp="http://schemas.microsoft.com/office/drawing/2018/hyperlinkcolor" val="tx"/>
                    </a:ext>
                  </a:extLst>
                </a:hlinkClick>
              </a:rPr>
              <a:t>tbixby1@jh.edu</a:t>
            </a:r>
            <a:r>
              <a:rPr lang="en-US" altLang="en-US" sz="1800" dirty="0">
                <a:solidFill>
                  <a:srgbClr val="00B0F0"/>
                </a:solidFill>
                <a:latin typeface="Gill Sans MT" panose="020B0502020104020203" pitchFamily="34"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0">
            <a:extLst>
              <a:ext uri="{FF2B5EF4-FFF2-40B4-BE49-F238E27FC236}">
                <a16:creationId xmlns:a16="http://schemas.microsoft.com/office/drawing/2014/main" id="{139138BD-8BB6-46FC-9448-C0EBBF6F3A69}"/>
              </a:ext>
            </a:extLst>
          </p:cNvPr>
          <p:cNvSpPr/>
          <p:nvPr/>
        </p:nvSpPr>
        <p:spPr>
          <a:xfrm>
            <a:off x="6796928" y="4012002"/>
            <a:ext cx="2354358" cy="719710"/>
          </a:xfrm>
          <a:custGeom>
            <a:avLst/>
            <a:gdLst/>
            <a:ahLst/>
            <a:cxnLst/>
            <a:rect l="l" t="t" r="r" b="b"/>
            <a:pathLst>
              <a:path w="8343372" h="2315286">
                <a:moveTo>
                  <a:pt x="0" y="0"/>
                </a:moveTo>
                <a:lnTo>
                  <a:pt x="8343372" y="0"/>
                </a:lnTo>
                <a:lnTo>
                  <a:pt x="8343372" y="2315285"/>
                </a:lnTo>
                <a:lnTo>
                  <a:pt x="0" y="2315285"/>
                </a:lnTo>
                <a:lnTo>
                  <a:pt x="0" y="0"/>
                </a:lnTo>
                <a:close/>
              </a:path>
            </a:pathLst>
          </a:custGeom>
          <a:blipFill>
            <a:blip r:embed="rId2"/>
            <a:stretch>
              <a:fillRect/>
            </a:stretch>
          </a:blipFill>
        </p:spPr>
        <p:txBody>
          <a:bodyPr/>
          <a:lstStyle/>
          <a:p>
            <a:endParaRPr lang="en-US"/>
          </a:p>
        </p:txBody>
      </p:sp>
      <p:sp>
        <p:nvSpPr>
          <p:cNvPr id="14" name="Freeform 10">
            <a:extLst>
              <a:ext uri="{FF2B5EF4-FFF2-40B4-BE49-F238E27FC236}">
                <a16:creationId xmlns:a16="http://schemas.microsoft.com/office/drawing/2014/main" id="{D0719DB7-11DB-4821-86C4-C559632F03FF}"/>
              </a:ext>
            </a:extLst>
          </p:cNvPr>
          <p:cNvSpPr/>
          <p:nvPr/>
        </p:nvSpPr>
        <p:spPr>
          <a:xfrm>
            <a:off x="4544059" y="4004796"/>
            <a:ext cx="2354358" cy="719710"/>
          </a:xfrm>
          <a:custGeom>
            <a:avLst/>
            <a:gdLst/>
            <a:ahLst/>
            <a:cxnLst/>
            <a:rect l="l" t="t" r="r" b="b"/>
            <a:pathLst>
              <a:path w="8343372" h="2315286">
                <a:moveTo>
                  <a:pt x="0" y="0"/>
                </a:moveTo>
                <a:lnTo>
                  <a:pt x="8343372" y="0"/>
                </a:lnTo>
                <a:lnTo>
                  <a:pt x="8343372" y="2315285"/>
                </a:lnTo>
                <a:lnTo>
                  <a:pt x="0" y="2315285"/>
                </a:lnTo>
                <a:lnTo>
                  <a:pt x="0" y="0"/>
                </a:lnTo>
                <a:close/>
              </a:path>
            </a:pathLst>
          </a:custGeom>
          <a:blipFill>
            <a:blip r:embed="rId2"/>
            <a:stretch>
              <a:fillRect/>
            </a:stretch>
          </a:blipFill>
        </p:spPr>
        <p:txBody>
          <a:bodyPr/>
          <a:lstStyle/>
          <a:p>
            <a:endParaRPr lang="en-US"/>
          </a:p>
        </p:txBody>
      </p:sp>
      <p:sp>
        <p:nvSpPr>
          <p:cNvPr id="13" name="Freeform 10">
            <a:extLst>
              <a:ext uri="{FF2B5EF4-FFF2-40B4-BE49-F238E27FC236}">
                <a16:creationId xmlns:a16="http://schemas.microsoft.com/office/drawing/2014/main" id="{0D88BD0D-DF88-4BEC-A60A-1BC991E55483}"/>
              </a:ext>
            </a:extLst>
          </p:cNvPr>
          <p:cNvSpPr/>
          <p:nvPr/>
        </p:nvSpPr>
        <p:spPr>
          <a:xfrm>
            <a:off x="2216774" y="3997590"/>
            <a:ext cx="2354358" cy="719710"/>
          </a:xfrm>
          <a:custGeom>
            <a:avLst/>
            <a:gdLst/>
            <a:ahLst/>
            <a:cxnLst/>
            <a:rect l="l" t="t" r="r" b="b"/>
            <a:pathLst>
              <a:path w="8343372" h="2315286">
                <a:moveTo>
                  <a:pt x="0" y="0"/>
                </a:moveTo>
                <a:lnTo>
                  <a:pt x="8343372" y="0"/>
                </a:lnTo>
                <a:lnTo>
                  <a:pt x="8343372" y="2315285"/>
                </a:lnTo>
                <a:lnTo>
                  <a:pt x="0" y="2315285"/>
                </a:lnTo>
                <a:lnTo>
                  <a:pt x="0" y="0"/>
                </a:lnTo>
                <a:close/>
              </a:path>
            </a:pathLst>
          </a:custGeom>
          <a:blipFill>
            <a:blip r:embed="rId2"/>
            <a:stretch>
              <a:fillRect/>
            </a:stretch>
          </a:blipFill>
        </p:spPr>
        <p:txBody>
          <a:bodyPr/>
          <a:lstStyle/>
          <a:p>
            <a:endParaRPr lang="en-US"/>
          </a:p>
        </p:txBody>
      </p:sp>
      <p:sp>
        <p:nvSpPr>
          <p:cNvPr id="11" name="Freeform 10">
            <a:extLst>
              <a:ext uri="{FF2B5EF4-FFF2-40B4-BE49-F238E27FC236}">
                <a16:creationId xmlns:a16="http://schemas.microsoft.com/office/drawing/2014/main" id="{580F8ACE-4885-4C16-BED0-0FFF1F9C60A3}"/>
              </a:ext>
            </a:extLst>
          </p:cNvPr>
          <p:cNvSpPr/>
          <p:nvPr/>
        </p:nvSpPr>
        <p:spPr>
          <a:xfrm>
            <a:off x="37051" y="4012002"/>
            <a:ext cx="2354358" cy="719710"/>
          </a:xfrm>
          <a:custGeom>
            <a:avLst/>
            <a:gdLst/>
            <a:ahLst/>
            <a:cxnLst/>
            <a:rect l="l" t="t" r="r" b="b"/>
            <a:pathLst>
              <a:path w="8343372" h="2315286">
                <a:moveTo>
                  <a:pt x="0" y="0"/>
                </a:moveTo>
                <a:lnTo>
                  <a:pt x="8343372" y="0"/>
                </a:lnTo>
                <a:lnTo>
                  <a:pt x="8343372" y="2315285"/>
                </a:lnTo>
                <a:lnTo>
                  <a:pt x="0" y="2315285"/>
                </a:lnTo>
                <a:lnTo>
                  <a:pt x="0" y="0"/>
                </a:lnTo>
                <a:close/>
              </a:path>
            </a:pathLst>
          </a:custGeom>
          <a:blipFill>
            <a:blip r:embed="rId2"/>
            <a:stretch>
              <a:fillRect/>
            </a:stretch>
          </a:blipFill>
        </p:spPr>
        <p:txBody>
          <a:bodyPr/>
          <a:lstStyle/>
          <a:p>
            <a:endParaRPr lang="en-US"/>
          </a:p>
        </p:txBody>
      </p:sp>
      <p:sp>
        <p:nvSpPr>
          <p:cNvPr id="2" name="Title 1">
            <a:extLst>
              <a:ext uri="{FF2B5EF4-FFF2-40B4-BE49-F238E27FC236}">
                <a16:creationId xmlns:a16="http://schemas.microsoft.com/office/drawing/2014/main" id="{BF09AC66-93A5-6EE7-AEF0-440A3B1DB50D}"/>
              </a:ext>
            </a:extLst>
          </p:cNvPr>
          <p:cNvSpPr>
            <a:spLocks noGrp="1"/>
          </p:cNvSpPr>
          <p:nvPr>
            <p:ph type="title"/>
          </p:nvPr>
        </p:nvSpPr>
        <p:spPr>
          <a:xfrm>
            <a:off x="37051" y="250574"/>
            <a:ext cx="7772400" cy="857250"/>
          </a:xfrm>
        </p:spPr>
        <p:txBody>
          <a:bodyPr/>
          <a:lstStyle/>
          <a:p>
            <a:r>
              <a:rPr lang="en-US" sz="4000" dirty="0">
                <a:latin typeface="Gill Sans MT" panose="020B0502020104020203" pitchFamily="34" charset="0"/>
                <a:ea typeface="MS PGothic"/>
                <a:cs typeface="Arial"/>
              </a:rPr>
              <a:t>Communication</a:t>
            </a:r>
            <a:endParaRPr lang="en-US" sz="4000" dirty="0">
              <a:latin typeface="Gill Sans MT" panose="020B0502020104020203" pitchFamily="34" charset="0"/>
            </a:endParaRPr>
          </a:p>
        </p:txBody>
      </p:sp>
      <p:sp>
        <p:nvSpPr>
          <p:cNvPr id="3" name="Content Placeholder 2">
            <a:extLst>
              <a:ext uri="{FF2B5EF4-FFF2-40B4-BE49-F238E27FC236}">
                <a16:creationId xmlns:a16="http://schemas.microsoft.com/office/drawing/2014/main" id="{53878266-2F72-2192-BF69-FBB5DA0DE099}"/>
              </a:ext>
            </a:extLst>
          </p:cNvPr>
          <p:cNvSpPr>
            <a:spLocks noGrp="1"/>
          </p:cNvSpPr>
          <p:nvPr>
            <p:ph idx="1"/>
          </p:nvPr>
        </p:nvSpPr>
        <p:spPr>
          <a:xfrm>
            <a:off x="276376" y="1131498"/>
            <a:ext cx="8646967" cy="3086100"/>
          </a:xfrm>
        </p:spPr>
        <p:txBody>
          <a:bodyPr/>
          <a:lstStyle/>
          <a:p>
            <a:pPr marL="0" indent="0" algn="ctr">
              <a:buNone/>
            </a:pPr>
            <a:r>
              <a:rPr lang="en-US" sz="2400" b="1" dirty="0">
                <a:latin typeface="Gill Sans MT" panose="020B0502020104020203" pitchFamily="34" charset="0"/>
                <a:ea typeface="MS PGothic"/>
                <a:cs typeface="Arial"/>
              </a:rPr>
              <a:t>OHSR is fully remote however, available in several ways: </a:t>
            </a:r>
            <a:endParaRPr lang="en-US" b="1" dirty="0">
              <a:latin typeface="Gill Sans MT" panose="020B0502020104020203" pitchFamily="34" charset="0"/>
              <a:ea typeface="MS PGothic"/>
              <a:cs typeface="Arial"/>
            </a:endParaRPr>
          </a:p>
        </p:txBody>
      </p:sp>
      <p:sp>
        <p:nvSpPr>
          <p:cNvPr id="7" name="Rectangle 6">
            <a:extLst>
              <a:ext uri="{FF2B5EF4-FFF2-40B4-BE49-F238E27FC236}">
                <a16:creationId xmlns:a16="http://schemas.microsoft.com/office/drawing/2014/main" id="{DD729A6B-11BF-2D9C-02B2-D1EE7A97B9B7}"/>
              </a:ext>
            </a:extLst>
          </p:cNvPr>
          <p:cNvSpPr/>
          <p:nvPr/>
        </p:nvSpPr>
        <p:spPr bwMode="auto">
          <a:xfrm>
            <a:off x="272149" y="2365686"/>
            <a:ext cx="1868910" cy="1996240"/>
          </a:xfrm>
          <a:prstGeom prst="rect">
            <a:avLst/>
          </a:prstGeom>
          <a:solidFill>
            <a:srgbClr val="68ACE5"/>
          </a:solidFill>
          <a:ln w="9525" cap="flat" cmpd="sng" algn="ctr">
            <a:solidFill>
              <a:srgbClr val="68ACE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000" b="1" dirty="0">
                <a:solidFill>
                  <a:schemeClr val="bg1"/>
                </a:solidFill>
                <a:latin typeface="Gill Sans MT" panose="020B0502020104020203" pitchFamily="34" charset="0"/>
                <a:ea typeface="MS PGothic"/>
                <a:cs typeface="Arial"/>
                <a:hlinkClick r:id="rId3">
                  <a:extLst>
                    <a:ext uri="{A12FA001-AC4F-418D-AE19-62706E023703}">
                      <ahyp:hlinkClr xmlns:ahyp="http://schemas.microsoft.com/office/drawing/2018/hyperlinkcolor" val="tx"/>
                    </a:ext>
                  </a:extLst>
                </a:hlinkClick>
              </a:rPr>
              <a:t>Contact Us</a:t>
            </a:r>
            <a:r>
              <a:rPr lang="en-US" sz="2000" b="1" dirty="0">
                <a:solidFill>
                  <a:schemeClr val="bg1"/>
                </a:solidFill>
                <a:latin typeface="Gill Sans MT" panose="020B0502020104020203" pitchFamily="34" charset="0"/>
                <a:ea typeface="MS PGothic"/>
                <a:cs typeface="Times"/>
              </a:rPr>
              <a:t> </a:t>
            </a:r>
          </a:p>
          <a:p>
            <a:pPr algn="ctr"/>
            <a:endParaRPr lang="en-US" sz="1200" b="1" dirty="0">
              <a:solidFill>
                <a:schemeClr val="bg1"/>
              </a:solidFill>
              <a:latin typeface="Gill Sans Bold" panose="020B0604020202020204" charset="0"/>
              <a:ea typeface="MS PGothic"/>
              <a:cs typeface="Times"/>
            </a:endParaRPr>
          </a:p>
          <a:p>
            <a:pPr algn="ctr"/>
            <a:r>
              <a:rPr lang="en-US" sz="1500" b="1" dirty="0">
                <a:solidFill>
                  <a:srgbClr val="254B8E"/>
                </a:solidFill>
                <a:latin typeface="Gill Sans Bold" panose="020B0604020202020204" charset="0"/>
                <a:ea typeface="MS PGothic"/>
                <a:cs typeface="Times"/>
              </a:rPr>
              <a:t>Page</a:t>
            </a:r>
          </a:p>
          <a:p>
            <a:pPr algn="ctr"/>
            <a:r>
              <a:rPr lang="en-US" sz="1500" b="1" dirty="0">
                <a:solidFill>
                  <a:srgbClr val="254B8E"/>
                </a:solidFill>
                <a:latin typeface="Gill Sans Bold" panose="020B0604020202020204" charset="0"/>
                <a:ea typeface="MS PGothic"/>
                <a:cs typeface="Times"/>
              </a:rPr>
              <a:t>Includes all staff's phone, email and MS Teams link</a:t>
            </a:r>
            <a:endParaRPr lang="en-US" sz="1500" b="1" dirty="0">
              <a:solidFill>
                <a:srgbClr val="254B8E"/>
              </a:solidFill>
              <a:latin typeface="Gill Sans Bold" panose="020B0604020202020204" charset="0"/>
              <a:cs typeface="Times"/>
            </a:endParaRPr>
          </a:p>
        </p:txBody>
      </p:sp>
      <p:sp>
        <p:nvSpPr>
          <p:cNvPr id="8" name="Rectangle 7">
            <a:extLst>
              <a:ext uri="{FF2B5EF4-FFF2-40B4-BE49-F238E27FC236}">
                <a16:creationId xmlns:a16="http://schemas.microsoft.com/office/drawing/2014/main" id="{4FB49846-8314-3BFD-A7DC-96BC4386B43F}"/>
              </a:ext>
            </a:extLst>
          </p:cNvPr>
          <p:cNvSpPr/>
          <p:nvPr/>
        </p:nvSpPr>
        <p:spPr bwMode="auto">
          <a:xfrm>
            <a:off x="2477720" y="2366195"/>
            <a:ext cx="1898471" cy="1995388"/>
          </a:xfrm>
          <a:prstGeom prst="rect">
            <a:avLst/>
          </a:prstGeom>
          <a:solidFill>
            <a:srgbClr val="F3C3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b="1" dirty="0">
                <a:solidFill>
                  <a:srgbClr val="254B8E"/>
                </a:solidFill>
                <a:latin typeface="Gill Sans MT" panose="020B0502020104020203" pitchFamily="34" charset="0"/>
                <a:ea typeface="MS PGothic"/>
                <a:cs typeface="Times"/>
              </a:rPr>
              <a:t>Request a Consult</a:t>
            </a:r>
            <a:endParaRPr lang="en-US" sz="2400" b="1" i="0" u="none" strike="noStrike" cap="none" normalizeH="0" baseline="0" dirty="0">
              <a:ln>
                <a:noFill/>
              </a:ln>
              <a:solidFill>
                <a:srgbClr val="254B8E"/>
              </a:solidFill>
              <a:effectLst/>
              <a:latin typeface="Gill Sans MT" panose="020B0502020104020203" pitchFamily="34" charset="0"/>
              <a:cs typeface="Times"/>
            </a:endParaRPr>
          </a:p>
        </p:txBody>
      </p:sp>
      <p:pic>
        <p:nvPicPr>
          <p:cNvPr id="9" name="Picture 8" descr="A qr code on a white background&#10;&#10;AI-generated content may be incorrect.">
            <a:extLst>
              <a:ext uri="{FF2B5EF4-FFF2-40B4-BE49-F238E27FC236}">
                <a16:creationId xmlns:a16="http://schemas.microsoft.com/office/drawing/2014/main" id="{5A687C8E-BBAA-5A49-35F4-8060158E1ED7}"/>
              </a:ext>
            </a:extLst>
          </p:cNvPr>
          <p:cNvPicPr>
            <a:picLocks noChangeAspect="1"/>
          </p:cNvPicPr>
          <p:nvPr/>
        </p:nvPicPr>
        <p:blipFill>
          <a:blip r:embed="rId4"/>
          <a:stretch>
            <a:fillRect/>
          </a:stretch>
        </p:blipFill>
        <p:spPr>
          <a:xfrm>
            <a:off x="2899092" y="3219623"/>
            <a:ext cx="1053588" cy="997975"/>
          </a:xfrm>
          <a:prstGeom prst="rect">
            <a:avLst/>
          </a:prstGeom>
        </p:spPr>
      </p:pic>
      <p:sp>
        <p:nvSpPr>
          <p:cNvPr id="5" name="Rectangle 4">
            <a:extLst>
              <a:ext uri="{FF2B5EF4-FFF2-40B4-BE49-F238E27FC236}">
                <a16:creationId xmlns:a16="http://schemas.microsoft.com/office/drawing/2014/main" id="{9ECCF744-B281-F15B-6E8F-8CFDCF388FA1}"/>
              </a:ext>
            </a:extLst>
          </p:cNvPr>
          <p:cNvSpPr/>
          <p:nvPr/>
        </p:nvSpPr>
        <p:spPr bwMode="auto">
          <a:xfrm>
            <a:off x="4772003" y="2366194"/>
            <a:ext cx="1898471" cy="1995388"/>
          </a:xfrm>
          <a:prstGeom prst="rect">
            <a:avLst/>
          </a:prstGeom>
          <a:solidFill>
            <a:srgbClr val="68ACE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b="1" dirty="0">
                <a:solidFill>
                  <a:srgbClr val="254B8E"/>
                </a:solidFill>
                <a:latin typeface="Gill Sans MT"/>
                <a:ea typeface="MS PGothic"/>
                <a:cs typeface="Times"/>
              </a:rPr>
              <a:t>Help Desk</a:t>
            </a:r>
          </a:p>
          <a:p>
            <a:pPr algn="ctr"/>
            <a:endParaRPr lang="en-US" sz="1200" b="1" dirty="0">
              <a:solidFill>
                <a:srgbClr val="254B8E"/>
              </a:solidFill>
              <a:latin typeface="Gill Sans MT"/>
              <a:ea typeface="MS PGothic"/>
              <a:cs typeface="Times"/>
            </a:endParaRPr>
          </a:p>
          <a:p>
            <a:pPr algn="ctr"/>
            <a:r>
              <a:rPr lang="en-US" sz="1600" dirty="0">
                <a:solidFill>
                  <a:srgbClr val="FFFFFF"/>
                </a:solidFill>
                <a:latin typeface="Gill Sans MT"/>
                <a:ea typeface="MS PGothic"/>
                <a:cs typeface="Arial"/>
                <a:hlinkClick r:id="rId5">
                  <a:extLst>
                    <a:ext uri="{A12FA001-AC4F-418D-AE19-62706E023703}">
                      <ahyp:hlinkClr xmlns:ahyp="http://schemas.microsoft.com/office/drawing/2018/hyperlinkcolor" val="tx"/>
                    </a:ext>
                  </a:extLst>
                </a:hlinkClick>
              </a:rPr>
              <a:t>jhmeirb@jhmi.edu</a:t>
            </a:r>
            <a:endParaRPr lang="en-US" sz="1600" dirty="0">
              <a:solidFill>
                <a:srgbClr val="FFFFFF"/>
              </a:solidFill>
              <a:latin typeface="Gill Sans MT"/>
              <a:ea typeface="MS PGothic"/>
              <a:cs typeface="Arial"/>
            </a:endParaRPr>
          </a:p>
          <a:p>
            <a:pPr algn="ctr"/>
            <a:endParaRPr lang="en-US" sz="800" dirty="0">
              <a:latin typeface="Gill Sans MT"/>
              <a:ea typeface="MS PGothic"/>
              <a:cs typeface="Arial"/>
            </a:endParaRPr>
          </a:p>
          <a:p>
            <a:pPr algn="ctr"/>
            <a:r>
              <a:rPr lang="en-US" sz="2000" dirty="0">
                <a:solidFill>
                  <a:schemeClr val="bg1"/>
                </a:solidFill>
                <a:latin typeface="Gill Sans MT"/>
                <a:ea typeface="MS PGothic"/>
                <a:cs typeface="Times"/>
              </a:rPr>
              <a:t>410-502-2092</a:t>
            </a:r>
            <a:endParaRPr lang="en-US" dirty="0">
              <a:solidFill>
                <a:schemeClr val="bg1"/>
              </a:solidFill>
              <a:latin typeface="Gill Sans MT"/>
            </a:endParaRPr>
          </a:p>
        </p:txBody>
      </p:sp>
      <p:sp>
        <p:nvSpPr>
          <p:cNvPr id="12" name="Rectangle 11">
            <a:extLst>
              <a:ext uri="{FF2B5EF4-FFF2-40B4-BE49-F238E27FC236}">
                <a16:creationId xmlns:a16="http://schemas.microsoft.com/office/drawing/2014/main" id="{44035C02-7C06-0015-E5AA-EB0002243525}"/>
              </a:ext>
            </a:extLst>
          </p:cNvPr>
          <p:cNvSpPr/>
          <p:nvPr/>
        </p:nvSpPr>
        <p:spPr bwMode="auto">
          <a:xfrm>
            <a:off x="7024872" y="2366194"/>
            <a:ext cx="1898471" cy="1995388"/>
          </a:xfrm>
          <a:prstGeom prst="rect">
            <a:avLst/>
          </a:prstGeom>
          <a:solidFill>
            <a:srgbClr val="F3C3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200" b="1" dirty="0">
                <a:solidFill>
                  <a:srgbClr val="254B8E"/>
                </a:solidFill>
                <a:latin typeface="Gill Sans MT" panose="020B0502020104020203" pitchFamily="34" charset="0"/>
                <a:ea typeface="MS PGothic"/>
                <a:cs typeface="Times"/>
              </a:rPr>
              <a:t>Ancillary </a:t>
            </a:r>
          </a:p>
          <a:p>
            <a:pPr algn="ctr"/>
            <a:r>
              <a:rPr lang="en-US" sz="2200" b="1" dirty="0">
                <a:solidFill>
                  <a:srgbClr val="254B8E"/>
                </a:solidFill>
                <a:latin typeface="Gill Sans MT" panose="020B0502020104020203" pitchFamily="34" charset="0"/>
                <a:ea typeface="MS PGothic"/>
                <a:cs typeface="Times"/>
              </a:rPr>
              <a:t>Committees</a:t>
            </a:r>
          </a:p>
          <a:p>
            <a:pPr algn="ctr"/>
            <a:r>
              <a:rPr lang="en-US" sz="1500" b="1" dirty="0">
                <a:solidFill>
                  <a:schemeClr val="bg1"/>
                </a:solidFill>
                <a:latin typeface="Arial"/>
                <a:ea typeface="MS PGothic"/>
                <a:cs typeface="Arial"/>
                <a:hlinkClick r:id="rId6">
                  <a:extLst>
                    <a:ext uri="{A12FA001-AC4F-418D-AE19-62706E023703}">
                      <ahyp:hlinkClr xmlns:ahyp="http://schemas.microsoft.com/office/drawing/2018/hyperlinkcolor" val="tx"/>
                    </a:ext>
                  </a:extLst>
                </a:hlinkClick>
              </a:rPr>
              <a:t>Department &amp; Ancillary Reviews - Hopkins Medicine</a:t>
            </a:r>
            <a:endParaRPr lang="en-US" sz="1500" dirty="0">
              <a:solidFill>
                <a:schemeClr val="bg1"/>
              </a:solidFill>
              <a:latin typeface="Times"/>
              <a:ea typeface="MS PGothic"/>
              <a:cs typeface="Times"/>
            </a:endParaRPr>
          </a:p>
          <a:p>
            <a:pPr algn="ctr"/>
            <a:endParaRPr lang="en-US" sz="1500" dirty="0">
              <a:solidFill>
                <a:schemeClr val="bg1"/>
              </a:solidFill>
              <a:latin typeface="Gill Sans MT"/>
              <a:cs typeface="Arial"/>
            </a:endParaRPr>
          </a:p>
        </p:txBody>
      </p:sp>
    </p:spTree>
    <p:extLst>
      <p:ext uri="{BB962C8B-B14F-4D97-AF65-F5344CB8AC3E}">
        <p14:creationId xmlns:p14="http://schemas.microsoft.com/office/powerpoint/2010/main" val="3808207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F9007-DB0C-43F3-99D4-E4F61A4DDF23}"/>
              </a:ext>
            </a:extLst>
          </p:cNvPr>
          <p:cNvSpPr>
            <a:spLocks noGrp="1"/>
          </p:cNvSpPr>
          <p:nvPr>
            <p:ph type="title"/>
          </p:nvPr>
        </p:nvSpPr>
        <p:spPr>
          <a:xfrm>
            <a:off x="0" y="137746"/>
            <a:ext cx="7772400" cy="857250"/>
          </a:xfrm>
        </p:spPr>
        <p:txBody>
          <a:bodyPr/>
          <a:lstStyle/>
          <a:p>
            <a:r>
              <a:rPr lang="en-US" sz="4000" dirty="0">
                <a:latin typeface="Gill Sans MT" panose="020B0502020104020203" pitchFamily="34" charset="0"/>
              </a:rPr>
              <a:t>OHSR Staff:</a:t>
            </a:r>
          </a:p>
        </p:txBody>
      </p:sp>
      <p:sp>
        <p:nvSpPr>
          <p:cNvPr id="7" name="Content Placeholder 2">
            <a:extLst>
              <a:ext uri="{FF2B5EF4-FFF2-40B4-BE49-F238E27FC236}">
                <a16:creationId xmlns:a16="http://schemas.microsoft.com/office/drawing/2014/main" id="{31B9F17D-B63B-4D6F-A1CF-B7624911D45E}"/>
              </a:ext>
            </a:extLst>
          </p:cNvPr>
          <p:cNvSpPr txBox="1">
            <a:spLocks/>
          </p:cNvSpPr>
          <p:nvPr/>
        </p:nvSpPr>
        <p:spPr bwMode="black">
          <a:xfrm>
            <a:off x="0" y="971551"/>
            <a:ext cx="9144000" cy="396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rgbClr val="254B8E"/>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800">
                <a:solidFill>
                  <a:srgbClr val="254B8E"/>
                </a:solidFill>
                <a:latin typeface="+mn-lt"/>
                <a:ea typeface="MS PGothic" pitchFamily="34" charset="-128"/>
              </a:defRPr>
            </a:lvl2pPr>
            <a:lvl3pPr marL="1143000" indent="-228600" algn="l" rtl="0" eaLnBrk="1" fontAlgn="base" hangingPunct="1">
              <a:spcBef>
                <a:spcPct val="20000"/>
              </a:spcBef>
              <a:spcAft>
                <a:spcPct val="0"/>
              </a:spcAft>
              <a:buChar char="•"/>
              <a:defRPr sz="2400">
                <a:solidFill>
                  <a:srgbClr val="254B8E"/>
                </a:solidFill>
                <a:latin typeface="+mn-lt"/>
                <a:ea typeface="MS PGothic" pitchFamily="34" charset="-128"/>
              </a:defRPr>
            </a:lvl3pPr>
            <a:lvl4pPr marL="1600200" indent="-228600" algn="l" rtl="0" eaLnBrk="1" fontAlgn="base" hangingPunct="1">
              <a:spcBef>
                <a:spcPct val="20000"/>
              </a:spcBef>
              <a:spcAft>
                <a:spcPct val="0"/>
              </a:spcAft>
              <a:buChar char="–"/>
              <a:defRPr sz="2000">
                <a:solidFill>
                  <a:srgbClr val="254B8E"/>
                </a:solidFill>
                <a:latin typeface="+mn-lt"/>
                <a:ea typeface="MS PGothic" pitchFamily="34" charset="-128"/>
              </a:defRPr>
            </a:lvl4pPr>
            <a:lvl5pPr marL="2057400" indent="-228600" algn="l" rtl="0" eaLnBrk="1" fontAlgn="base" hangingPunct="1">
              <a:spcBef>
                <a:spcPct val="20000"/>
              </a:spcBef>
              <a:spcAft>
                <a:spcPct val="0"/>
              </a:spcAft>
              <a:buChar char="»"/>
              <a:defRPr sz="2000">
                <a:solidFill>
                  <a:srgbClr val="254B8E"/>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rgbClr val="254B8E"/>
                </a:solidFill>
                <a:latin typeface="+mn-lt"/>
              </a:defRPr>
            </a:lvl6pPr>
            <a:lvl7pPr marL="2971800" indent="-228600" algn="l" rtl="0" eaLnBrk="1" fontAlgn="base" hangingPunct="1">
              <a:spcBef>
                <a:spcPct val="20000"/>
              </a:spcBef>
              <a:spcAft>
                <a:spcPct val="0"/>
              </a:spcAft>
              <a:buChar char="»"/>
              <a:defRPr sz="2000">
                <a:solidFill>
                  <a:srgbClr val="254B8E"/>
                </a:solidFill>
                <a:latin typeface="+mn-lt"/>
              </a:defRPr>
            </a:lvl7pPr>
            <a:lvl8pPr marL="3429000" indent="-228600" algn="l" rtl="0" eaLnBrk="1" fontAlgn="base" hangingPunct="1">
              <a:spcBef>
                <a:spcPct val="20000"/>
              </a:spcBef>
              <a:spcAft>
                <a:spcPct val="0"/>
              </a:spcAft>
              <a:buChar char="»"/>
              <a:defRPr sz="2000">
                <a:solidFill>
                  <a:srgbClr val="254B8E"/>
                </a:solidFill>
                <a:latin typeface="+mn-lt"/>
              </a:defRPr>
            </a:lvl8pPr>
            <a:lvl9pPr marL="3886200" indent="-228600" algn="l" rtl="0" eaLnBrk="1" fontAlgn="base" hangingPunct="1">
              <a:spcBef>
                <a:spcPct val="20000"/>
              </a:spcBef>
              <a:spcAft>
                <a:spcPct val="0"/>
              </a:spcAft>
              <a:buChar char="»"/>
              <a:defRPr sz="2000">
                <a:solidFill>
                  <a:srgbClr val="254B8E"/>
                </a:solidFill>
                <a:latin typeface="+mn-lt"/>
              </a:defRPr>
            </a:lvl9pPr>
          </a:lstStyle>
          <a:p>
            <a:pPr>
              <a:buClr>
                <a:srgbClr val="F3C300"/>
              </a:buClr>
              <a:buFont typeface="Wingdings" panose="05000000000000000000" pitchFamily="2" charset="2"/>
              <a:buChar char="v"/>
            </a:pPr>
            <a:r>
              <a:rPr lang="en-US" sz="1900" u="sng" dirty="0">
                <a:solidFill>
                  <a:srgbClr val="68ACE5"/>
                </a:solidFill>
                <a:latin typeface="Gill Sans MT" panose="020B0502020104020203" pitchFamily="34" charset="0"/>
                <a:hlinkClick r:id="rId2">
                  <a:extLst>
                    <a:ext uri="{A12FA001-AC4F-418D-AE19-62706E023703}">
                      <ahyp:hlinkClr xmlns:ahyp="http://schemas.microsoft.com/office/drawing/2018/hyperlinkcolor" val="tx"/>
                    </a:ext>
                  </a:extLst>
                </a:hlinkClick>
              </a:rPr>
              <a:t>Pre-Team IRB Coordinator/Analyst</a:t>
            </a:r>
            <a:r>
              <a:rPr lang="en-US" sz="1900" dirty="0">
                <a:solidFill>
                  <a:srgbClr val="68ACE5"/>
                </a:solidFill>
                <a:latin typeface="Gill Sans MT" panose="020B0502020104020203" pitchFamily="34" charset="0"/>
              </a:rPr>
              <a:t> </a:t>
            </a:r>
            <a:r>
              <a:rPr lang="en-US" sz="1900" dirty="0">
                <a:latin typeface="Gill Sans MT" panose="020B0502020104020203" pitchFamily="34" charset="0"/>
              </a:rPr>
              <a:t>- </a:t>
            </a:r>
            <a:r>
              <a:rPr lang="en-US" sz="1900" dirty="0">
                <a:solidFill>
                  <a:srgbClr val="002D74"/>
                </a:solidFill>
                <a:latin typeface="Gill Sans MT" panose="020B0502020104020203" pitchFamily="34" charset="0"/>
              </a:rPr>
              <a:t>For questions regarding when an application will be scheduled for review, issues returned in a pre-review note and placement of documents in the application.</a:t>
            </a:r>
          </a:p>
          <a:p>
            <a:pPr>
              <a:buClr>
                <a:srgbClr val="F3C300"/>
              </a:buClr>
              <a:buFont typeface="Wingdings" panose="05000000000000000000" pitchFamily="2" charset="2"/>
              <a:buChar char="v"/>
            </a:pPr>
            <a:r>
              <a:rPr lang="en-US" sz="1900" u="sng" dirty="0">
                <a:solidFill>
                  <a:srgbClr val="68ACE5"/>
                </a:solidFill>
                <a:latin typeface="Gill Sans MT" panose="020B0502020104020203" pitchFamily="34" charset="0"/>
                <a:hlinkClick r:id="rId3">
                  <a:extLst>
                    <a:ext uri="{A12FA001-AC4F-418D-AE19-62706E023703}">
                      <ahyp:hlinkClr xmlns:ahyp="http://schemas.microsoft.com/office/drawing/2018/hyperlinkcolor" val="tx"/>
                    </a:ext>
                  </a:extLst>
                </a:hlinkClick>
              </a:rPr>
              <a:t>Post Team IRB Coordinator/Analyst</a:t>
            </a:r>
            <a:r>
              <a:rPr lang="en-US" sz="1900" dirty="0">
                <a:solidFill>
                  <a:srgbClr val="002D74"/>
                </a:solidFill>
                <a:latin typeface="Gill Sans MT" panose="020B0502020104020203" pitchFamily="34" charset="0"/>
              </a:rPr>
              <a:t> - For questions regarding the outcome of a study, requesting an extension to respond, stamped documents, questions about tabled issues or questions about your outcome letter.</a:t>
            </a:r>
          </a:p>
          <a:p>
            <a:pPr>
              <a:buClr>
                <a:srgbClr val="F3C300"/>
              </a:buClr>
              <a:buFont typeface="Wingdings" panose="05000000000000000000" pitchFamily="2" charset="2"/>
              <a:buChar char="v"/>
            </a:pPr>
            <a:r>
              <a:rPr lang="en-US" sz="1900" u="sng" dirty="0">
                <a:solidFill>
                  <a:srgbClr val="68ACE5"/>
                </a:solidFill>
                <a:latin typeface="Gill Sans MT" panose="020B0502020104020203" pitchFamily="34" charset="0"/>
                <a:hlinkClick r:id="rId4">
                  <a:extLst>
                    <a:ext uri="{A12FA001-AC4F-418D-AE19-62706E023703}">
                      <ahyp:hlinkClr xmlns:ahyp="http://schemas.microsoft.com/office/drawing/2018/hyperlinkcolor" val="tx"/>
                    </a:ext>
                  </a:extLst>
                </a:hlinkClick>
              </a:rPr>
              <a:t>Consent Form Specialists</a:t>
            </a:r>
            <a:r>
              <a:rPr lang="en-US" sz="1900" dirty="0">
                <a:solidFill>
                  <a:srgbClr val="002D74"/>
                </a:solidFill>
                <a:latin typeface="Gill Sans MT" panose="020B0502020104020203" pitchFamily="34" charset="0"/>
              </a:rPr>
              <a:t> - For questions about consent forms, the consenting process or types of consent please contact one of the consent form specialists.</a:t>
            </a:r>
          </a:p>
          <a:p>
            <a:pPr>
              <a:buClr>
                <a:srgbClr val="F3C300"/>
              </a:buClr>
              <a:buFont typeface="Wingdings" panose="05000000000000000000" pitchFamily="2" charset="2"/>
              <a:buChar char="v"/>
            </a:pPr>
            <a:r>
              <a:rPr lang="en-US" sz="1900" u="sng" dirty="0">
                <a:solidFill>
                  <a:srgbClr val="68ACE5"/>
                </a:solidFill>
                <a:latin typeface="Gill Sans MT" panose="020B0502020104020203" pitchFamily="34" charset="0"/>
                <a:hlinkClick r:id="rId5">
                  <a:extLst>
                    <a:ext uri="{A12FA001-AC4F-418D-AE19-62706E023703}">
                      <ahyp:hlinkClr xmlns:ahyp="http://schemas.microsoft.com/office/drawing/2018/hyperlinkcolor" val="tx"/>
                    </a:ext>
                  </a:extLst>
                </a:hlinkClick>
              </a:rPr>
              <a:t>Compliance Associates</a:t>
            </a:r>
            <a:r>
              <a:rPr lang="en-US" sz="1900" dirty="0">
                <a:solidFill>
                  <a:srgbClr val="002D74"/>
                </a:solidFill>
                <a:latin typeface="Gill Sans MT" panose="020B0502020104020203" pitchFamily="34" charset="0"/>
              </a:rPr>
              <a:t> - For questions about regulatory issues, compliance with federal, state and local policies, general compliance issues, protocol events or noncompliance.</a:t>
            </a:r>
          </a:p>
          <a:p>
            <a:pPr>
              <a:buClr>
                <a:srgbClr val="F3C300"/>
              </a:buClr>
              <a:buFont typeface="Wingdings" panose="05000000000000000000" pitchFamily="2" charset="2"/>
              <a:buChar char="v"/>
            </a:pPr>
            <a:r>
              <a:rPr lang="en-US" sz="1900" u="sng" dirty="0">
                <a:solidFill>
                  <a:srgbClr val="68ACE5"/>
                </a:solidFill>
                <a:latin typeface="Gill Sans MT" panose="020B0502020104020203" pitchFamily="34" charset="0"/>
                <a:hlinkClick r:id="rId6">
                  <a:extLst>
                    <a:ext uri="{A12FA001-AC4F-418D-AE19-62706E023703}">
                      <ahyp:hlinkClr xmlns:ahyp="http://schemas.microsoft.com/office/drawing/2018/hyperlinkcolor" val="tx"/>
                    </a:ext>
                  </a:extLst>
                </a:hlinkClick>
              </a:rPr>
              <a:t>Reliance Team</a:t>
            </a:r>
            <a:r>
              <a:rPr lang="en-US" sz="1900" dirty="0">
                <a:solidFill>
                  <a:srgbClr val="68ACE5"/>
                </a:solidFill>
                <a:latin typeface="Gill Sans MT" panose="020B0502020104020203" pitchFamily="34" charset="0"/>
              </a:rPr>
              <a:t> </a:t>
            </a:r>
            <a:r>
              <a:rPr lang="en-US" sz="1900" dirty="0">
                <a:solidFill>
                  <a:srgbClr val="002D74"/>
                </a:solidFill>
                <a:latin typeface="Gill Sans MT" panose="020B0502020104020203" pitchFamily="34" charset="0"/>
              </a:rPr>
              <a:t>- For questions about requesting a reliance agreement, single IRBs for a multi-center study, or relying on a commercial IRB please contact the IRB Reliance Program.</a:t>
            </a:r>
          </a:p>
        </p:txBody>
      </p:sp>
    </p:spTree>
    <p:extLst>
      <p:ext uri="{BB962C8B-B14F-4D97-AF65-F5344CB8AC3E}">
        <p14:creationId xmlns:p14="http://schemas.microsoft.com/office/powerpoint/2010/main" val="2384338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1E94FE47-4646-4477-8C4A-E10AFFB68658}"/>
              </a:ext>
            </a:extLst>
          </p:cNvPr>
          <p:cNvSpPr txBox="1">
            <a:spLocks/>
          </p:cNvSpPr>
          <p:nvPr/>
        </p:nvSpPr>
        <p:spPr bwMode="black">
          <a:xfrm>
            <a:off x="685800" y="2119528"/>
            <a:ext cx="7772400" cy="985622"/>
          </a:xfrm>
          <a:prstGeom prst="rect">
            <a:avLst/>
          </a:prstGeom>
          <a:solidFill>
            <a:srgbClr val="68ACE5"/>
          </a:solidFill>
          <a:ln w="38100" cap="flat" cmpd="sng" algn="ctr">
            <a:solidFill>
              <a:srgbClr val="F1C400"/>
            </a:solidFill>
            <a:prstDash val="solid"/>
          </a:ln>
          <a:effectLst>
            <a:outerShdw blurRad="63500" sx="102000" sy="102000" algn="ctr" rotWithShape="0">
              <a:prstClr val="black">
                <a:alpha val="40000"/>
              </a:prstClr>
            </a:outerShdw>
            <a:softEdge rad="0"/>
          </a:effectLst>
          <a:scene3d>
            <a:camera prst="orthographicFront"/>
            <a:lightRig rig="threePt" dir="t"/>
          </a:scene3d>
          <a:sp3d contourW="12700">
            <a:contourClr>
              <a:srgbClr val="F1C400"/>
            </a:contourClr>
          </a:sp3d>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chemeClr val="lt1"/>
                </a:solidFill>
                <a:latin typeface="+mn-lt"/>
                <a:ea typeface="+mn-ea"/>
                <a:cs typeface="+mn-cs"/>
              </a:defRPr>
            </a:lvl1pPr>
            <a:lvl2pPr algn="l" rtl="0" eaLnBrk="1" fontAlgn="base" hangingPunct="1">
              <a:spcBef>
                <a:spcPct val="0"/>
              </a:spcBef>
              <a:spcAft>
                <a:spcPct val="0"/>
              </a:spcAft>
              <a:defRPr sz="3600" b="1">
                <a:solidFill>
                  <a:schemeClr val="lt1"/>
                </a:solidFill>
                <a:latin typeface="+mn-lt"/>
                <a:ea typeface="+mn-ea"/>
                <a:cs typeface="+mn-cs"/>
              </a:defRPr>
            </a:lvl2pPr>
            <a:lvl3pPr algn="l" rtl="0" eaLnBrk="1" fontAlgn="base" hangingPunct="1">
              <a:spcBef>
                <a:spcPct val="0"/>
              </a:spcBef>
              <a:spcAft>
                <a:spcPct val="0"/>
              </a:spcAft>
              <a:defRPr sz="3600" b="1">
                <a:solidFill>
                  <a:schemeClr val="lt1"/>
                </a:solidFill>
                <a:latin typeface="+mn-lt"/>
                <a:ea typeface="+mn-ea"/>
                <a:cs typeface="+mn-cs"/>
              </a:defRPr>
            </a:lvl3pPr>
            <a:lvl4pPr algn="l" rtl="0" eaLnBrk="1" fontAlgn="base" hangingPunct="1">
              <a:spcBef>
                <a:spcPct val="0"/>
              </a:spcBef>
              <a:spcAft>
                <a:spcPct val="0"/>
              </a:spcAft>
              <a:defRPr sz="3600" b="1">
                <a:solidFill>
                  <a:schemeClr val="lt1"/>
                </a:solidFill>
                <a:latin typeface="+mn-lt"/>
                <a:ea typeface="+mn-ea"/>
                <a:cs typeface="+mn-cs"/>
              </a:defRPr>
            </a:lvl4pPr>
            <a:lvl5pPr algn="l" rtl="0" eaLnBrk="1" fontAlgn="base" hangingPunct="1">
              <a:spcBef>
                <a:spcPct val="0"/>
              </a:spcBef>
              <a:spcAft>
                <a:spcPct val="0"/>
              </a:spcAft>
              <a:defRPr sz="3600" b="1">
                <a:solidFill>
                  <a:schemeClr val="lt1"/>
                </a:solidFill>
                <a:latin typeface="+mn-lt"/>
                <a:ea typeface="+mn-ea"/>
                <a:cs typeface="+mn-cs"/>
              </a:defRPr>
            </a:lvl5pPr>
            <a:lvl6pPr marL="457200" algn="l" rtl="0" eaLnBrk="1" fontAlgn="base" hangingPunct="1">
              <a:spcBef>
                <a:spcPct val="0"/>
              </a:spcBef>
              <a:spcAft>
                <a:spcPct val="0"/>
              </a:spcAft>
              <a:defRPr sz="3600" b="1">
                <a:solidFill>
                  <a:schemeClr val="lt1"/>
                </a:solidFill>
                <a:latin typeface="+mn-lt"/>
                <a:ea typeface="+mn-ea"/>
                <a:cs typeface="+mn-cs"/>
              </a:defRPr>
            </a:lvl6pPr>
            <a:lvl7pPr marL="914400" algn="l" rtl="0" eaLnBrk="1" fontAlgn="base" hangingPunct="1">
              <a:spcBef>
                <a:spcPct val="0"/>
              </a:spcBef>
              <a:spcAft>
                <a:spcPct val="0"/>
              </a:spcAft>
              <a:defRPr sz="3600" b="1">
                <a:solidFill>
                  <a:schemeClr val="lt1"/>
                </a:solidFill>
                <a:latin typeface="+mn-lt"/>
                <a:ea typeface="+mn-ea"/>
                <a:cs typeface="+mn-cs"/>
              </a:defRPr>
            </a:lvl7pPr>
            <a:lvl8pPr marL="1371600" algn="l" rtl="0" eaLnBrk="1" fontAlgn="base" hangingPunct="1">
              <a:spcBef>
                <a:spcPct val="0"/>
              </a:spcBef>
              <a:spcAft>
                <a:spcPct val="0"/>
              </a:spcAft>
              <a:defRPr sz="3600" b="1">
                <a:solidFill>
                  <a:schemeClr val="lt1"/>
                </a:solidFill>
                <a:latin typeface="+mn-lt"/>
                <a:ea typeface="+mn-ea"/>
                <a:cs typeface="+mn-cs"/>
              </a:defRPr>
            </a:lvl8pPr>
            <a:lvl9pPr marL="1828800" algn="l" rtl="0" eaLnBrk="1" fontAlgn="base" hangingPunct="1">
              <a:spcBef>
                <a:spcPct val="0"/>
              </a:spcBef>
              <a:spcAft>
                <a:spcPct val="0"/>
              </a:spcAft>
              <a:defRPr sz="3600" b="1">
                <a:solidFill>
                  <a:schemeClr val="lt1"/>
                </a:solidFill>
                <a:latin typeface="+mn-lt"/>
                <a:ea typeface="+mn-ea"/>
                <a:cs typeface="+mn-cs"/>
              </a:defRPr>
            </a:lvl9pPr>
          </a:lstStyle>
          <a:p>
            <a:pPr algn="ctr"/>
            <a:r>
              <a:rPr lang="en-US" sz="5400" kern="0" dirty="0">
                <a:solidFill>
                  <a:srgbClr val="002D74"/>
                </a:solidFill>
                <a:latin typeface="Gill Sans MT" panose="020B0502020104020203" pitchFamily="34" charset="0"/>
              </a:rPr>
              <a:t>eIRB – A brief overview</a:t>
            </a:r>
          </a:p>
        </p:txBody>
      </p:sp>
    </p:spTree>
    <p:extLst>
      <p:ext uri="{BB962C8B-B14F-4D97-AF65-F5344CB8AC3E}">
        <p14:creationId xmlns:p14="http://schemas.microsoft.com/office/powerpoint/2010/main" val="306132137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E5189-277F-4CEC-9A8A-C161DB9A7C39}"/>
              </a:ext>
            </a:extLst>
          </p:cNvPr>
          <p:cNvSpPr>
            <a:spLocks noGrp="1"/>
          </p:cNvSpPr>
          <p:nvPr>
            <p:ph type="title"/>
          </p:nvPr>
        </p:nvSpPr>
        <p:spPr>
          <a:xfrm>
            <a:off x="35170" y="209550"/>
            <a:ext cx="7772400" cy="857250"/>
          </a:xfrm>
        </p:spPr>
        <p:txBody>
          <a:bodyPr/>
          <a:lstStyle/>
          <a:p>
            <a:r>
              <a:rPr lang="en-US" sz="4000" dirty="0">
                <a:latin typeface="Gill Sans MT" panose="020B0502020104020203" pitchFamily="34" charset="0"/>
              </a:rPr>
              <a:t>Logging into eIRB</a:t>
            </a:r>
            <a:br>
              <a:rPr lang="en-US" dirty="0">
                <a:latin typeface="Gill Sans Bold" panose="020B0604020202020204" charset="0"/>
              </a:rPr>
            </a:br>
            <a:r>
              <a:rPr lang="en-US" sz="2400" u="sng" dirty="0">
                <a:solidFill>
                  <a:srgbClr val="68ACE5"/>
                </a:solidFill>
                <a:latin typeface="Gill Sans MT" panose="020B0502020104020203" pitchFamily="34" charset="0"/>
                <a:ea typeface="Arial"/>
                <a:cs typeface="Arial"/>
                <a:sym typeface="Arial"/>
                <a:hlinkClick r:id="rId2" tooltip="https://www.hopkinsmedicine.org/institutional-review-board">
                  <a:extLst>
                    <a:ext uri="{A12FA001-AC4F-418D-AE19-62706E023703}">
                      <ahyp:hlinkClr xmlns:ahyp="http://schemas.microsoft.com/office/drawing/2018/hyperlinkcolor" val="tx"/>
                    </a:ext>
                  </a:extLst>
                </a:hlinkClick>
              </a:rPr>
              <a:t>www.hopkinsmedicine.org/institutional-review-board</a:t>
            </a:r>
            <a:endParaRPr lang="en-US" sz="2000" dirty="0">
              <a:solidFill>
                <a:srgbClr val="68ACE5"/>
              </a:solidFill>
              <a:latin typeface="Gill Sans MT" panose="020B0502020104020203" pitchFamily="34" charset="0"/>
            </a:endParaRPr>
          </a:p>
        </p:txBody>
      </p:sp>
      <p:pic>
        <p:nvPicPr>
          <p:cNvPr id="3" name="Picture 2" descr="A screenshot of a web page&#10;&#10;AI-generated content may be incorrect.">
            <a:extLst>
              <a:ext uri="{FF2B5EF4-FFF2-40B4-BE49-F238E27FC236}">
                <a16:creationId xmlns:a16="http://schemas.microsoft.com/office/drawing/2014/main" id="{1144C426-B125-D0D1-3DAB-9DAADFC5B883}"/>
              </a:ext>
            </a:extLst>
          </p:cNvPr>
          <p:cNvPicPr>
            <a:picLocks noChangeAspect="1"/>
          </p:cNvPicPr>
          <p:nvPr/>
        </p:nvPicPr>
        <p:blipFill>
          <a:blip r:embed="rId3"/>
          <a:stretch>
            <a:fillRect/>
          </a:stretch>
        </p:blipFill>
        <p:spPr>
          <a:xfrm>
            <a:off x="1336431" y="1397038"/>
            <a:ext cx="6471139" cy="3342955"/>
          </a:xfrm>
          <a:prstGeom prst="rect">
            <a:avLst/>
          </a:prstGeom>
          <a:effectLst>
            <a:outerShdw blurRad="63500" sx="101000" sy="101000" algn="ctr" rotWithShape="0">
              <a:srgbClr val="F3C300">
                <a:alpha val="50000"/>
              </a:srgbClr>
            </a:outerShdw>
          </a:effectLst>
        </p:spPr>
      </p:pic>
      <p:grpSp>
        <p:nvGrpSpPr>
          <p:cNvPr id="9" name="Group 8">
            <a:extLst>
              <a:ext uri="{FF2B5EF4-FFF2-40B4-BE49-F238E27FC236}">
                <a16:creationId xmlns:a16="http://schemas.microsoft.com/office/drawing/2014/main" id="{B14CAA0C-137B-4CFD-9C9F-0C0C64A068D9}"/>
              </a:ext>
            </a:extLst>
          </p:cNvPr>
          <p:cNvGrpSpPr/>
          <p:nvPr/>
        </p:nvGrpSpPr>
        <p:grpSpPr>
          <a:xfrm>
            <a:off x="4343400" y="3943350"/>
            <a:ext cx="2512540" cy="683038"/>
            <a:chOff x="0" y="0"/>
            <a:chExt cx="1128396" cy="431703"/>
          </a:xfrm>
        </p:grpSpPr>
        <p:sp>
          <p:nvSpPr>
            <p:cNvPr id="10" name="Freeform 9">
              <a:extLst>
                <a:ext uri="{FF2B5EF4-FFF2-40B4-BE49-F238E27FC236}">
                  <a16:creationId xmlns:a16="http://schemas.microsoft.com/office/drawing/2014/main" id="{3E987B49-C616-46C9-B314-DEC8499759A9}"/>
                </a:ext>
              </a:extLst>
            </p:cNvPr>
            <p:cNvSpPr/>
            <p:nvPr/>
          </p:nvSpPr>
          <p:spPr>
            <a:xfrm>
              <a:off x="0" y="0"/>
              <a:ext cx="1128396" cy="431703"/>
            </a:xfrm>
            <a:custGeom>
              <a:avLst/>
              <a:gdLst/>
              <a:ahLst/>
              <a:cxnLst/>
              <a:rect l="l" t="t" r="r" b="b"/>
              <a:pathLst>
                <a:path w="1128396" h="431703">
                  <a:moveTo>
                    <a:pt x="564198" y="0"/>
                  </a:moveTo>
                  <a:cubicBezTo>
                    <a:pt x="252600" y="0"/>
                    <a:pt x="0" y="96640"/>
                    <a:pt x="0" y="215851"/>
                  </a:cubicBezTo>
                  <a:cubicBezTo>
                    <a:pt x="0" y="335063"/>
                    <a:pt x="252600" y="431703"/>
                    <a:pt x="564198" y="431703"/>
                  </a:cubicBezTo>
                  <a:cubicBezTo>
                    <a:pt x="875796" y="431703"/>
                    <a:pt x="1128396" y="335063"/>
                    <a:pt x="1128396" y="215851"/>
                  </a:cubicBezTo>
                  <a:cubicBezTo>
                    <a:pt x="1128396" y="96640"/>
                    <a:pt x="875796" y="0"/>
                    <a:pt x="564198" y="0"/>
                  </a:cubicBezTo>
                  <a:close/>
                </a:path>
              </a:pathLst>
            </a:custGeom>
            <a:solidFill>
              <a:srgbClr val="000000">
                <a:alpha val="0"/>
              </a:srgbClr>
            </a:solidFill>
            <a:ln w="152400" cap="sq">
              <a:solidFill>
                <a:srgbClr val="F1C400"/>
              </a:solidFill>
              <a:prstDash val="solid"/>
              <a:miter/>
            </a:ln>
          </p:spPr>
          <p:txBody>
            <a:bodyPr/>
            <a:lstStyle/>
            <a:p>
              <a:endParaRPr lang="en-US"/>
            </a:p>
          </p:txBody>
        </p:sp>
        <p:sp>
          <p:nvSpPr>
            <p:cNvPr id="11" name="TextBox 10">
              <a:extLst>
                <a:ext uri="{FF2B5EF4-FFF2-40B4-BE49-F238E27FC236}">
                  <a16:creationId xmlns:a16="http://schemas.microsoft.com/office/drawing/2014/main" id="{D0446409-0D5A-4460-89EC-CD8BE05395BC}"/>
                </a:ext>
              </a:extLst>
            </p:cNvPr>
            <p:cNvSpPr txBox="1"/>
            <p:nvPr/>
          </p:nvSpPr>
          <p:spPr>
            <a:xfrm>
              <a:off x="105787" y="-121453"/>
              <a:ext cx="916822" cy="512684"/>
            </a:xfrm>
            <a:prstGeom prst="rect">
              <a:avLst/>
            </a:prstGeom>
          </p:spPr>
          <p:txBody>
            <a:bodyPr lIns="50800" tIns="50800" rIns="50800" bIns="50800" rtlCol="0" anchor="ctr"/>
            <a:lstStyle/>
            <a:p>
              <a:pPr algn="ctr">
                <a:lnSpc>
                  <a:spcPts val="4079"/>
                </a:lnSpc>
              </a:pPr>
              <a:endParaRPr/>
            </a:p>
          </p:txBody>
        </p:sp>
      </p:grpSp>
    </p:spTree>
    <p:extLst>
      <p:ext uri="{BB962C8B-B14F-4D97-AF65-F5344CB8AC3E}">
        <p14:creationId xmlns:p14="http://schemas.microsoft.com/office/powerpoint/2010/main" val="1456374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F2067E-409F-4FC3-BA32-FB8CED478F70}"/>
              </a:ext>
            </a:extLst>
          </p:cNvPr>
          <p:cNvPicPr>
            <a:picLocks noChangeAspect="1"/>
          </p:cNvPicPr>
          <p:nvPr/>
        </p:nvPicPr>
        <p:blipFill>
          <a:blip r:embed="rId2"/>
          <a:stretch>
            <a:fillRect/>
          </a:stretch>
        </p:blipFill>
        <p:spPr>
          <a:xfrm>
            <a:off x="4137688" y="832702"/>
            <a:ext cx="4813002" cy="3409950"/>
          </a:xfrm>
          <a:prstGeom prst="rect">
            <a:avLst/>
          </a:prstGeom>
          <a:effectLst>
            <a:outerShdw blurRad="63500" algn="ctr" rotWithShape="0">
              <a:srgbClr val="F3C300">
                <a:alpha val="50000"/>
              </a:srgbClr>
            </a:outerShdw>
          </a:effectLst>
        </p:spPr>
      </p:pic>
      <p:sp>
        <p:nvSpPr>
          <p:cNvPr id="2" name="Title 1">
            <a:extLst>
              <a:ext uri="{FF2B5EF4-FFF2-40B4-BE49-F238E27FC236}">
                <a16:creationId xmlns:a16="http://schemas.microsoft.com/office/drawing/2014/main" id="{D34E5189-277F-4CEC-9A8A-C161DB9A7C39}"/>
              </a:ext>
            </a:extLst>
          </p:cNvPr>
          <p:cNvSpPr>
            <a:spLocks noGrp="1"/>
          </p:cNvSpPr>
          <p:nvPr>
            <p:ph type="title"/>
          </p:nvPr>
        </p:nvSpPr>
        <p:spPr>
          <a:xfrm>
            <a:off x="0" y="190500"/>
            <a:ext cx="7772400" cy="857250"/>
          </a:xfrm>
        </p:spPr>
        <p:txBody>
          <a:bodyPr/>
          <a:lstStyle/>
          <a:p>
            <a:r>
              <a:rPr lang="en-US" sz="4000" dirty="0">
                <a:latin typeface="Gill Sans MT" panose="020B0502020104020203" pitchFamily="34" charset="0"/>
              </a:rPr>
              <a:t>eIRB, continued:</a:t>
            </a:r>
            <a:br>
              <a:rPr lang="en-US" dirty="0">
                <a:latin typeface="Gill Sans Bold" panose="020B0604020202020204" charset="0"/>
              </a:rPr>
            </a:br>
            <a:endParaRPr lang="en-US" sz="2000" dirty="0">
              <a:solidFill>
                <a:srgbClr val="68ACE5"/>
              </a:solidFill>
              <a:latin typeface="Gill Sans Bold" panose="020B0604020202020204" charset="0"/>
            </a:endParaRPr>
          </a:p>
        </p:txBody>
      </p:sp>
      <p:sp>
        <p:nvSpPr>
          <p:cNvPr id="11" name="TextBox 10">
            <a:extLst>
              <a:ext uri="{FF2B5EF4-FFF2-40B4-BE49-F238E27FC236}">
                <a16:creationId xmlns:a16="http://schemas.microsoft.com/office/drawing/2014/main" id="{D0446409-0D5A-4460-89EC-CD8BE05395BC}"/>
              </a:ext>
            </a:extLst>
          </p:cNvPr>
          <p:cNvSpPr txBox="1"/>
          <p:nvPr/>
        </p:nvSpPr>
        <p:spPr>
          <a:xfrm>
            <a:off x="4502750" y="3868787"/>
            <a:ext cx="2041439" cy="811166"/>
          </a:xfrm>
          <a:prstGeom prst="rect">
            <a:avLst/>
          </a:prstGeom>
        </p:spPr>
        <p:txBody>
          <a:bodyPr lIns="50800" tIns="50800" rIns="50800" bIns="50800" rtlCol="0" anchor="ctr"/>
          <a:lstStyle/>
          <a:p>
            <a:pPr algn="ctr">
              <a:lnSpc>
                <a:spcPts val="4079"/>
              </a:lnSpc>
            </a:pPr>
            <a:endParaRPr/>
          </a:p>
        </p:txBody>
      </p:sp>
      <p:sp>
        <p:nvSpPr>
          <p:cNvPr id="4" name="Oval 3">
            <a:extLst>
              <a:ext uri="{FF2B5EF4-FFF2-40B4-BE49-F238E27FC236}">
                <a16:creationId xmlns:a16="http://schemas.microsoft.com/office/drawing/2014/main" id="{D13F9B60-F964-4B87-99C8-FFD349FDC724}"/>
              </a:ext>
            </a:extLst>
          </p:cNvPr>
          <p:cNvSpPr/>
          <p:nvPr/>
        </p:nvSpPr>
        <p:spPr bwMode="auto">
          <a:xfrm>
            <a:off x="5635555" y="3300855"/>
            <a:ext cx="904195" cy="381000"/>
          </a:xfrm>
          <a:prstGeom prst="ellipse">
            <a:avLst/>
          </a:prstGeom>
          <a:noFill/>
          <a:ln w="63500" cap="flat" cmpd="sng" algn="ctr">
            <a:solidFill>
              <a:srgbClr val="F3C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9" name="Oval 18">
            <a:extLst>
              <a:ext uri="{FF2B5EF4-FFF2-40B4-BE49-F238E27FC236}">
                <a16:creationId xmlns:a16="http://schemas.microsoft.com/office/drawing/2014/main" id="{31EC50CB-733F-446C-A971-E2616EADB116}"/>
              </a:ext>
            </a:extLst>
          </p:cNvPr>
          <p:cNvSpPr/>
          <p:nvPr/>
        </p:nvSpPr>
        <p:spPr bwMode="auto">
          <a:xfrm>
            <a:off x="5548622" y="2518474"/>
            <a:ext cx="1143000" cy="381000"/>
          </a:xfrm>
          <a:prstGeom prst="ellipse">
            <a:avLst/>
          </a:prstGeom>
          <a:noFill/>
          <a:ln w="63500" cap="flat" cmpd="sng" algn="ctr">
            <a:solidFill>
              <a:srgbClr val="F3C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1" name="TextBox 20">
            <a:extLst>
              <a:ext uri="{FF2B5EF4-FFF2-40B4-BE49-F238E27FC236}">
                <a16:creationId xmlns:a16="http://schemas.microsoft.com/office/drawing/2014/main" id="{6614D4EF-5C33-4708-9B50-3402243F5E7A}"/>
              </a:ext>
            </a:extLst>
          </p:cNvPr>
          <p:cNvSpPr txBox="1"/>
          <p:nvPr/>
        </p:nvSpPr>
        <p:spPr>
          <a:xfrm>
            <a:off x="228600" y="1184523"/>
            <a:ext cx="3347348" cy="3231654"/>
          </a:xfrm>
          <a:prstGeom prst="rect">
            <a:avLst/>
          </a:prstGeom>
          <a:noFill/>
        </p:spPr>
        <p:txBody>
          <a:bodyPr wrap="square" rtlCol="0">
            <a:spAutoFit/>
          </a:bodyPr>
          <a:lstStyle/>
          <a:p>
            <a:pPr marL="342900" indent="-342900">
              <a:buClr>
                <a:srgbClr val="F3C300"/>
              </a:buClr>
              <a:buFont typeface="Wingdings" panose="05000000000000000000" pitchFamily="2" charset="2"/>
              <a:buChar char="Ø"/>
            </a:pPr>
            <a:r>
              <a:rPr lang="en-US" sz="2000" dirty="0">
                <a:solidFill>
                  <a:srgbClr val="254B8E"/>
                </a:solidFill>
                <a:latin typeface="Gill Sans MT" panose="020B0502020104020203" pitchFamily="34" charset="0"/>
                <a:ea typeface="MS PGothic"/>
                <a:cs typeface="Arial"/>
              </a:rPr>
              <a:t>IRB Committee assigned is who you want to contact about a specific study</a:t>
            </a:r>
          </a:p>
          <a:p>
            <a:pPr marL="342900" indent="-342900">
              <a:buClr>
                <a:srgbClr val="F3C300"/>
              </a:buClr>
              <a:buFont typeface="Wingdings" panose="05000000000000000000" pitchFamily="2" charset="2"/>
              <a:buChar char="Ø"/>
            </a:pPr>
            <a:r>
              <a:rPr lang="en-US" sz="2000" dirty="0">
                <a:solidFill>
                  <a:srgbClr val="254B8E"/>
                </a:solidFill>
                <a:latin typeface="Gill Sans MT" panose="020B0502020104020203" pitchFamily="34" charset="0"/>
                <a:ea typeface="MS PGothic"/>
                <a:cs typeface="Arial"/>
              </a:rPr>
              <a:t>Date of the review will be located on the application workspace page once scheduled.</a:t>
            </a:r>
          </a:p>
          <a:p>
            <a:pPr marL="342900" indent="-342900">
              <a:buClr>
                <a:srgbClr val="F3C300"/>
              </a:buClr>
              <a:buFont typeface="Wingdings" panose="05000000000000000000" pitchFamily="2" charset="2"/>
              <a:buChar char="Ø"/>
            </a:pPr>
            <a:r>
              <a:rPr lang="en-US" sz="2000" dirty="0">
                <a:solidFill>
                  <a:srgbClr val="254B8E"/>
                </a:solidFill>
                <a:latin typeface="Gill Sans MT" panose="020B0502020104020203" pitchFamily="34" charset="0"/>
                <a:ea typeface="MS PGothic"/>
                <a:cs typeface="Arial"/>
              </a:rPr>
              <a:t>30 days to respond</a:t>
            </a:r>
          </a:p>
          <a:p>
            <a:pPr marL="342900" indent="-342900">
              <a:buClr>
                <a:srgbClr val="F3C300"/>
              </a:buClr>
              <a:buFont typeface="Wingdings" panose="05000000000000000000" pitchFamily="2" charset="2"/>
              <a:buChar char="Ø"/>
            </a:pPr>
            <a:r>
              <a:rPr lang="en-US" sz="2000" dirty="0">
                <a:solidFill>
                  <a:srgbClr val="254B8E"/>
                </a:solidFill>
                <a:latin typeface="Gill Sans MT" panose="020B0502020104020203" pitchFamily="34" charset="0"/>
                <a:ea typeface="MS PGothic"/>
                <a:cs typeface="Arial"/>
              </a:rPr>
              <a:t>Can request extensions</a:t>
            </a:r>
          </a:p>
          <a:p>
            <a:pPr marL="342900" indent="-342900">
              <a:buFont typeface="Wingdings" panose="05000000000000000000" pitchFamily="2" charset="2"/>
              <a:buChar char="Ø"/>
            </a:pPr>
            <a:endParaRPr lang="en-US" dirty="0"/>
          </a:p>
        </p:txBody>
      </p:sp>
      <p:sp>
        <p:nvSpPr>
          <p:cNvPr id="22" name="Rectangle: Rounded Corners 21">
            <a:extLst>
              <a:ext uri="{FF2B5EF4-FFF2-40B4-BE49-F238E27FC236}">
                <a16:creationId xmlns:a16="http://schemas.microsoft.com/office/drawing/2014/main" id="{998C47F7-30EC-4EA6-A548-4AF9396C886C}"/>
              </a:ext>
            </a:extLst>
          </p:cNvPr>
          <p:cNvSpPr/>
          <p:nvPr/>
        </p:nvSpPr>
        <p:spPr bwMode="auto">
          <a:xfrm>
            <a:off x="304800" y="4242652"/>
            <a:ext cx="8610600" cy="744384"/>
          </a:xfrm>
          <a:prstGeom prst="roundRect">
            <a:avLst/>
          </a:prstGeom>
          <a:solidFill>
            <a:srgbClr val="68ACE5"/>
          </a:solidFill>
          <a:ln w="9525" cap="flat" cmpd="sng" algn="ctr">
            <a:solidFill>
              <a:srgbClr val="F3C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800" dirty="0">
                <a:solidFill>
                  <a:schemeClr val="bg1"/>
                </a:solidFill>
                <a:latin typeface="Gill Sans MT" panose="020B0502020104020203" pitchFamily="34" charset="0"/>
                <a:ea typeface="MS PGothic"/>
                <a:cs typeface="Arial"/>
              </a:rPr>
              <a:t>Sign up for </a:t>
            </a:r>
            <a:r>
              <a:rPr lang="en-US" sz="1800" b="1" dirty="0">
                <a:solidFill>
                  <a:schemeClr val="bg1"/>
                </a:solidFill>
                <a:latin typeface="Gill Sans MT" panose="020B0502020104020203" pitchFamily="34" charset="0"/>
                <a:ea typeface="MS PGothic"/>
                <a:cs typeface="Arial"/>
              </a:rPr>
              <a:t>eIRB101 Training</a:t>
            </a:r>
            <a:r>
              <a:rPr lang="en-US" sz="1800" dirty="0">
                <a:solidFill>
                  <a:schemeClr val="bg1"/>
                </a:solidFill>
                <a:latin typeface="Gill Sans MT" panose="020B0502020104020203" pitchFamily="34" charset="0"/>
                <a:ea typeface="MS PGothic"/>
                <a:cs typeface="Arial"/>
              </a:rPr>
              <a:t> for more information on how to navigate the eIRB system! Training is held the 3</a:t>
            </a:r>
            <a:r>
              <a:rPr lang="en-US" sz="1800" baseline="30000" dirty="0">
                <a:solidFill>
                  <a:schemeClr val="bg1"/>
                </a:solidFill>
                <a:latin typeface="Gill Sans MT" panose="020B0502020104020203" pitchFamily="34" charset="0"/>
                <a:ea typeface="MS PGothic"/>
                <a:cs typeface="Arial"/>
              </a:rPr>
              <a:t>rd</a:t>
            </a:r>
            <a:r>
              <a:rPr lang="en-US" sz="1800" dirty="0">
                <a:solidFill>
                  <a:schemeClr val="bg1"/>
                </a:solidFill>
                <a:latin typeface="Gill Sans MT" panose="020B0502020104020203" pitchFamily="34" charset="0"/>
                <a:ea typeface="MS PGothic"/>
                <a:cs typeface="Arial"/>
              </a:rPr>
              <a:t> Friday of every month at 10am. </a:t>
            </a:r>
            <a:r>
              <a:rPr lang="en-US" sz="1800" b="1" dirty="0">
                <a:solidFill>
                  <a:srgbClr val="254B8E"/>
                </a:solidFill>
                <a:latin typeface="Gill Sans MT" panose="020B0502020104020203" pitchFamily="34" charset="0"/>
                <a:ea typeface="MS PGothic"/>
                <a:cs typeface="Arial"/>
                <a:hlinkClick r:id="rId3">
                  <a:extLst>
                    <a:ext uri="{A12FA001-AC4F-418D-AE19-62706E023703}">
                      <ahyp:hlinkClr xmlns:ahyp="http://schemas.microsoft.com/office/drawing/2018/hyperlinkcolor" val="tx"/>
                    </a:ext>
                  </a:extLst>
                </a:hlinkClick>
              </a:rPr>
              <a:t>Click here to register</a:t>
            </a:r>
            <a:r>
              <a:rPr lang="en-US" sz="1800" dirty="0">
                <a:solidFill>
                  <a:schemeClr val="bg1"/>
                </a:solidFill>
                <a:latin typeface="Gill Sans MT" panose="020B0502020104020203" pitchFamily="34" charset="0"/>
                <a:ea typeface="MS PGothic"/>
                <a:cs typeface="Arial"/>
              </a:rPr>
              <a:t>. </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Gill Sans MT" panose="020B0502020104020203" pitchFamily="34" charset="0"/>
            </a:endParaRPr>
          </a:p>
        </p:txBody>
      </p:sp>
      <p:cxnSp>
        <p:nvCxnSpPr>
          <p:cNvPr id="24" name="Straight Arrow Connector 23">
            <a:extLst>
              <a:ext uri="{FF2B5EF4-FFF2-40B4-BE49-F238E27FC236}">
                <a16:creationId xmlns:a16="http://schemas.microsoft.com/office/drawing/2014/main" id="{AA7397BD-7C65-440E-8FF7-F7ED4BB844FC}"/>
              </a:ext>
            </a:extLst>
          </p:cNvPr>
          <p:cNvCxnSpPr/>
          <p:nvPr/>
        </p:nvCxnSpPr>
        <p:spPr bwMode="auto">
          <a:xfrm>
            <a:off x="3124200" y="1993473"/>
            <a:ext cx="2323069" cy="651727"/>
          </a:xfrm>
          <a:prstGeom prst="straightConnector1">
            <a:avLst/>
          </a:prstGeom>
          <a:solidFill>
            <a:schemeClr val="accent1"/>
          </a:solidFill>
          <a:ln w="25400" cap="flat" cmpd="sng" algn="ctr">
            <a:solidFill>
              <a:srgbClr val="F3C300"/>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D3D5E0B6-9BB0-4093-9512-71AF60D316A3}"/>
              </a:ext>
            </a:extLst>
          </p:cNvPr>
          <p:cNvCxnSpPr/>
          <p:nvPr/>
        </p:nvCxnSpPr>
        <p:spPr bwMode="auto">
          <a:xfrm>
            <a:off x="3191809" y="2800350"/>
            <a:ext cx="2323069" cy="651727"/>
          </a:xfrm>
          <a:prstGeom prst="straightConnector1">
            <a:avLst/>
          </a:prstGeom>
          <a:solidFill>
            <a:schemeClr val="accent1"/>
          </a:solidFill>
          <a:ln w="25400" cap="flat" cmpd="sng" algn="ctr">
            <a:solidFill>
              <a:srgbClr val="F3C300"/>
            </a:solidFill>
            <a:prstDash val="solid"/>
            <a:round/>
            <a:headEnd type="none" w="med" len="med"/>
            <a:tailEnd type="triangle"/>
          </a:ln>
          <a:effectLst/>
        </p:spPr>
      </p:cxnSp>
    </p:spTree>
    <p:extLst>
      <p:ext uri="{BB962C8B-B14F-4D97-AF65-F5344CB8AC3E}">
        <p14:creationId xmlns:p14="http://schemas.microsoft.com/office/powerpoint/2010/main" val="49894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1E94FE47-4646-4477-8C4A-E10AFFB68658}"/>
              </a:ext>
            </a:extLst>
          </p:cNvPr>
          <p:cNvSpPr txBox="1">
            <a:spLocks/>
          </p:cNvSpPr>
          <p:nvPr/>
        </p:nvSpPr>
        <p:spPr bwMode="black">
          <a:xfrm>
            <a:off x="685800" y="2119528"/>
            <a:ext cx="7772400" cy="1290422"/>
          </a:xfrm>
          <a:prstGeom prst="rect">
            <a:avLst/>
          </a:prstGeom>
          <a:solidFill>
            <a:srgbClr val="68ACE5"/>
          </a:solidFill>
          <a:ln w="38100" cap="flat" cmpd="sng" algn="ctr">
            <a:solidFill>
              <a:srgbClr val="F1C400"/>
            </a:solidFill>
            <a:prstDash val="solid"/>
          </a:ln>
          <a:effectLst>
            <a:outerShdw blurRad="63500" sx="102000" sy="102000" algn="ctr" rotWithShape="0">
              <a:prstClr val="black">
                <a:alpha val="40000"/>
              </a:prstClr>
            </a:outerShdw>
            <a:softEdge rad="0"/>
          </a:effectLst>
          <a:scene3d>
            <a:camera prst="orthographicFront"/>
            <a:lightRig rig="threePt" dir="t"/>
          </a:scene3d>
          <a:sp3d contourW="12700">
            <a:contourClr>
              <a:srgbClr val="F1C400"/>
            </a:contourClr>
          </a:sp3d>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chemeClr val="lt1"/>
                </a:solidFill>
                <a:latin typeface="+mn-lt"/>
                <a:ea typeface="+mn-ea"/>
                <a:cs typeface="+mn-cs"/>
              </a:defRPr>
            </a:lvl1pPr>
            <a:lvl2pPr algn="l" rtl="0" eaLnBrk="1" fontAlgn="base" hangingPunct="1">
              <a:spcBef>
                <a:spcPct val="0"/>
              </a:spcBef>
              <a:spcAft>
                <a:spcPct val="0"/>
              </a:spcAft>
              <a:defRPr sz="3600" b="1">
                <a:solidFill>
                  <a:schemeClr val="lt1"/>
                </a:solidFill>
                <a:latin typeface="+mn-lt"/>
                <a:ea typeface="+mn-ea"/>
                <a:cs typeface="+mn-cs"/>
              </a:defRPr>
            </a:lvl2pPr>
            <a:lvl3pPr algn="l" rtl="0" eaLnBrk="1" fontAlgn="base" hangingPunct="1">
              <a:spcBef>
                <a:spcPct val="0"/>
              </a:spcBef>
              <a:spcAft>
                <a:spcPct val="0"/>
              </a:spcAft>
              <a:defRPr sz="3600" b="1">
                <a:solidFill>
                  <a:schemeClr val="lt1"/>
                </a:solidFill>
                <a:latin typeface="+mn-lt"/>
                <a:ea typeface="+mn-ea"/>
                <a:cs typeface="+mn-cs"/>
              </a:defRPr>
            </a:lvl3pPr>
            <a:lvl4pPr algn="l" rtl="0" eaLnBrk="1" fontAlgn="base" hangingPunct="1">
              <a:spcBef>
                <a:spcPct val="0"/>
              </a:spcBef>
              <a:spcAft>
                <a:spcPct val="0"/>
              </a:spcAft>
              <a:defRPr sz="3600" b="1">
                <a:solidFill>
                  <a:schemeClr val="lt1"/>
                </a:solidFill>
                <a:latin typeface="+mn-lt"/>
                <a:ea typeface="+mn-ea"/>
                <a:cs typeface="+mn-cs"/>
              </a:defRPr>
            </a:lvl4pPr>
            <a:lvl5pPr algn="l" rtl="0" eaLnBrk="1" fontAlgn="base" hangingPunct="1">
              <a:spcBef>
                <a:spcPct val="0"/>
              </a:spcBef>
              <a:spcAft>
                <a:spcPct val="0"/>
              </a:spcAft>
              <a:defRPr sz="3600" b="1">
                <a:solidFill>
                  <a:schemeClr val="lt1"/>
                </a:solidFill>
                <a:latin typeface="+mn-lt"/>
                <a:ea typeface="+mn-ea"/>
                <a:cs typeface="+mn-cs"/>
              </a:defRPr>
            </a:lvl5pPr>
            <a:lvl6pPr marL="457200" algn="l" rtl="0" eaLnBrk="1" fontAlgn="base" hangingPunct="1">
              <a:spcBef>
                <a:spcPct val="0"/>
              </a:spcBef>
              <a:spcAft>
                <a:spcPct val="0"/>
              </a:spcAft>
              <a:defRPr sz="3600" b="1">
                <a:solidFill>
                  <a:schemeClr val="lt1"/>
                </a:solidFill>
                <a:latin typeface="+mn-lt"/>
                <a:ea typeface="+mn-ea"/>
                <a:cs typeface="+mn-cs"/>
              </a:defRPr>
            </a:lvl6pPr>
            <a:lvl7pPr marL="914400" algn="l" rtl="0" eaLnBrk="1" fontAlgn="base" hangingPunct="1">
              <a:spcBef>
                <a:spcPct val="0"/>
              </a:spcBef>
              <a:spcAft>
                <a:spcPct val="0"/>
              </a:spcAft>
              <a:defRPr sz="3600" b="1">
                <a:solidFill>
                  <a:schemeClr val="lt1"/>
                </a:solidFill>
                <a:latin typeface="+mn-lt"/>
                <a:ea typeface="+mn-ea"/>
                <a:cs typeface="+mn-cs"/>
              </a:defRPr>
            </a:lvl7pPr>
            <a:lvl8pPr marL="1371600" algn="l" rtl="0" eaLnBrk="1" fontAlgn="base" hangingPunct="1">
              <a:spcBef>
                <a:spcPct val="0"/>
              </a:spcBef>
              <a:spcAft>
                <a:spcPct val="0"/>
              </a:spcAft>
              <a:defRPr sz="3600" b="1">
                <a:solidFill>
                  <a:schemeClr val="lt1"/>
                </a:solidFill>
                <a:latin typeface="+mn-lt"/>
                <a:ea typeface="+mn-ea"/>
                <a:cs typeface="+mn-cs"/>
              </a:defRPr>
            </a:lvl8pPr>
            <a:lvl9pPr marL="1828800" algn="l" rtl="0" eaLnBrk="1" fontAlgn="base" hangingPunct="1">
              <a:spcBef>
                <a:spcPct val="0"/>
              </a:spcBef>
              <a:spcAft>
                <a:spcPct val="0"/>
              </a:spcAft>
              <a:defRPr sz="3600" b="1">
                <a:solidFill>
                  <a:schemeClr val="lt1"/>
                </a:solidFill>
                <a:latin typeface="+mn-lt"/>
                <a:ea typeface="+mn-ea"/>
                <a:cs typeface="+mn-cs"/>
              </a:defRPr>
            </a:lvl9pPr>
          </a:lstStyle>
          <a:p>
            <a:pPr algn="ctr"/>
            <a:r>
              <a:rPr lang="en-US" sz="4000" kern="0" dirty="0">
                <a:solidFill>
                  <a:srgbClr val="002D74"/>
                </a:solidFill>
                <a:latin typeface="Gill Sans MT" panose="020B0502020104020203" pitchFamily="34" charset="0"/>
              </a:rPr>
              <a:t>Common pitfalls &amp; </a:t>
            </a:r>
          </a:p>
          <a:p>
            <a:pPr algn="ctr"/>
            <a:r>
              <a:rPr lang="en-US" sz="4000" kern="0" dirty="0">
                <a:solidFill>
                  <a:srgbClr val="002D74"/>
                </a:solidFill>
                <a:latin typeface="Gill Sans MT" panose="020B0502020104020203" pitchFamily="34" charset="0"/>
              </a:rPr>
              <a:t>how to avoid them</a:t>
            </a:r>
          </a:p>
        </p:txBody>
      </p:sp>
    </p:spTree>
    <p:extLst>
      <p:ext uri="{BB962C8B-B14F-4D97-AF65-F5344CB8AC3E}">
        <p14:creationId xmlns:p14="http://schemas.microsoft.com/office/powerpoint/2010/main" val="32117191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BD2A5-C7A2-4042-A176-9C63B5311B35}"/>
              </a:ext>
            </a:extLst>
          </p:cNvPr>
          <p:cNvSpPr>
            <a:spLocks noGrp="1"/>
          </p:cNvSpPr>
          <p:nvPr>
            <p:ph type="title"/>
          </p:nvPr>
        </p:nvSpPr>
        <p:spPr>
          <a:xfrm>
            <a:off x="152400" y="209550"/>
            <a:ext cx="7772400" cy="857250"/>
          </a:xfrm>
        </p:spPr>
        <p:txBody>
          <a:bodyPr/>
          <a:lstStyle/>
          <a:p>
            <a:r>
              <a:rPr lang="en-US" sz="4000" dirty="0">
                <a:solidFill>
                  <a:srgbClr val="002D74"/>
                </a:solidFill>
                <a:latin typeface="Gill Sans MT" panose="020B0502020104020203" pitchFamily="34" charset="0"/>
              </a:rPr>
              <a:t>Protocols: </a:t>
            </a:r>
          </a:p>
        </p:txBody>
      </p:sp>
      <p:pic>
        <p:nvPicPr>
          <p:cNvPr id="6" name="Picture 5" descr="A group of clipboards with text&#10;&#10;Description automatically generated">
            <a:extLst>
              <a:ext uri="{FF2B5EF4-FFF2-40B4-BE49-F238E27FC236}">
                <a16:creationId xmlns:a16="http://schemas.microsoft.com/office/drawing/2014/main" id="{B9F76A98-2289-46B3-9B18-0059FD86D7BA}"/>
              </a:ext>
            </a:extLst>
          </p:cNvPr>
          <p:cNvPicPr>
            <a:picLocks noChangeAspect="1"/>
          </p:cNvPicPr>
          <p:nvPr/>
        </p:nvPicPr>
        <p:blipFill>
          <a:blip r:embed="rId2"/>
          <a:stretch>
            <a:fillRect/>
          </a:stretch>
        </p:blipFill>
        <p:spPr>
          <a:xfrm>
            <a:off x="3232529" y="846532"/>
            <a:ext cx="5202167" cy="3970581"/>
          </a:xfrm>
          <a:prstGeom prst="rect">
            <a:avLst/>
          </a:prstGeom>
          <a:effectLst>
            <a:outerShdw blurRad="63500" algn="ctr" rotWithShape="0">
              <a:srgbClr val="F3C300">
                <a:alpha val="50000"/>
              </a:srgbClr>
            </a:outerShdw>
          </a:effectLst>
        </p:spPr>
      </p:pic>
      <p:sp>
        <p:nvSpPr>
          <p:cNvPr id="3" name="TextBox 2">
            <a:extLst>
              <a:ext uri="{FF2B5EF4-FFF2-40B4-BE49-F238E27FC236}">
                <a16:creationId xmlns:a16="http://schemas.microsoft.com/office/drawing/2014/main" id="{D04F8FDF-287F-B96F-8459-A0344636F67A}"/>
              </a:ext>
            </a:extLst>
          </p:cNvPr>
          <p:cNvSpPr txBox="1"/>
          <p:nvPr/>
        </p:nvSpPr>
        <p:spPr>
          <a:xfrm>
            <a:off x="263526" y="1249857"/>
            <a:ext cx="2743200"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002D72"/>
                </a:solidFill>
                <a:latin typeface="Gill Sans MT" panose="020B0502020104020203" pitchFamily="34" charset="0"/>
                <a:ea typeface="MS PGothic"/>
                <a:cs typeface="Arial"/>
              </a:rPr>
              <a:t>I</a:t>
            </a:r>
            <a:r>
              <a:rPr lang="en-US" sz="2000" b="1" dirty="0">
                <a:solidFill>
                  <a:srgbClr val="002D72"/>
                </a:solidFill>
                <a:latin typeface="Gill Sans MT" panose="020B0502020104020203" pitchFamily="34" charset="0"/>
                <a:ea typeface="MS PGothic"/>
                <a:cs typeface="Times"/>
              </a:rPr>
              <a:t>RB </a:t>
            </a:r>
            <a:r>
              <a:rPr lang="en-US" sz="2000" b="1" u="sng" dirty="0">
                <a:solidFill>
                  <a:srgbClr val="68ACE5"/>
                </a:solidFill>
                <a:latin typeface="Gill Sans MT" panose="020B0502020104020203" pitchFamily="34" charset="0"/>
                <a:ea typeface="MS PGothic"/>
                <a:cs typeface="Times"/>
                <a:hlinkClick r:id="rId3">
                  <a:extLst>
                    <a:ext uri="{A12FA001-AC4F-418D-AE19-62706E023703}">
                      <ahyp:hlinkClr xmlns:ahyp="http://schemas.microsoft.com/office/drawing/2018/hyperlinkcolor" val="tx"/>
                    </a:ext>
                  </a:extLst>
                </a:hlinkClick>
              </a:rPr>
              <a:t>templates/forms</a:t>
            </a:r>
            <a:r>
              <a:rPr lang="en-US" sz="2000" b="1" dirty="0">
                <a:solidFill>
                  <a:srgbClr val="68ACE5"/>
                </a:solidFill>
                <a:latin typeface="Gill Sans MT" panose="020B0502020104020203" pitchFamily="34" charset="0"/>
                <a:ea typeface="MS PGothic"/>
                <a:cs typeface="Times"/>
              </a:rPr>
              <a:t> </a:t>
            </a:r>
            <a:r>
              <a:rPr lang="en-US" sz="2000" b="1" dirty="0">
                <a:solidFill>
                  <a:srgbClr val="002D72"/>
                </a:solidFill>
                <a:latin typeface="Gill Sans MT" panose="020B0502020104020203" pitchFamily="34" charset="0"/>
                <a:ea typeface="MS PGothic"/>
                <a:cs typeface="Times"/>
              </a:rPr>
              <a:t>must be downloaded from within the eIRB application/IRB site. Use the Help Link icon to download the latest versions of templates/forms.</a:t>
            </a:r>
            <a:endParaRPr lang="en-US" sz="2000" dirty="0">
              <a:latin typeface="Gill Sans MT" panose="020B0502020104020203" pitchFamily="34" charset="0"/>
              <a:ea typeface="MS PGothic"/>
            </a:endParaRPr>
          </a:p>
          <a:p>
            <a:pPr algn="l"/>
            <a:endParaRPr lang="en-US" dirty="0">
              <a:cs typeface="Times"/>
            </a:endParaRPr>
          </a:p>
        </p:txBody>
      </p:sp>
    </p:spTree>
    <p:extLst>
      <p:ext uri="{BB962C8B-B14F-4D97-AF65-F5344CB8AC3E}">
        <p14:creationId xmlns:p14="http://schemas.microsoft.com/office/powerpoint/2010/main" val="2994376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0">
            <a:extLst>
              <a:ext uri="{FF2B5EF4-FFF2-40B4-BE49-F238E27FC236}">
                <a16:creationId xmlns:a16="http://schemas.microsoft.com/office/drawing/2014/main" id="{1A0B6B08-2F24-4650-9127-C0FDA3C0D2AD}"/>
              </a:ext>
            </a:extLst>
          </p:cNvPr>
          <p:cNvSpPr/>
          <p:nvPr/>
        </p:nvSpPr>
        <p:spPr>
          <a:xfrm>
            <a:off x="5879658" y="4219792"/>
            <a:ext cx="3492942" cy="923708"/>
          </a:xfrm>
          <a:custGeom>
            <a:avLst/>
            <a:gdLst/>
            <a:ahLst/>
            <a:cxnLst/>
            <a:rect l="l" t="t" r="r" b="b"/>
            <a:pathLst>
              <a:path w="8343372" h="2315286">
                <a:moveTo>
                  <a:pt x="0" y="0"/>
                </a:moveTo>
                <a:lnTo>
                  <a:pt x="8343372" y="0"/>
                </a:lnTo>
                <a:lnTo>
                  <a:pt x="8343372" y="2315285"/>
                </a:lnTo>
                <a:lnTo>
                  <a:pt x="0" y="2315285"/>
                </a:lnTo>
                <a:lnTo>
                  <a:pt x="0" y="0"/>
                </a:lnTo>
                <a:close/>
              </a:path>
            </a:pathLst>
          </a:custGeom>
          <a:blipFill>
            <a:blip r:embed="rId2"/>
            <a:stretch>
              <a:fillRect/>
            </a:stretch>
          </a:blipFill>
        </p:spPr>
        <p:txBody>
          <a:bodyPr/>
          <a:lstStyle/>
          <a:p>
            <a:endParaRPr lang="en-US"/>
          </a:p>
        </p:txBody>
      </p:sp>
      <p:sp>
        <p:nvSpPr>
          <p:cNvPr id="11" name="Freeform 10">
            <a:extLst>
              <a:ext uri="{FF2B5EF4-FFF2-40B4-BE49-F238E27FC236}">
                <a16:creationId xmlns:a16="http://schemas.microsoft.com/office/drawing/2014/main" id="{58695BC3-6735-428A-B4DC-EF0618A0DCE3}"/>
              </a:ext>
            </a:extLst>
          </p:cNvPr>
          <p:cNvSpPr/>
          <p:nvPr/>
        </p:nvSpPr>
        <p:spPr>
          <a:xfrm>
            <a:off x="2755458" y="4214657"/>
            <a:ext cx="3492942" cy="923708"/>
          </a:xfrm>
          <a:custGeom>
            <a:avLst/>
            <a:gdLst/>
            <a:ahLst/>
            <a:cxnLst/>
            <a:rect l="l" t="t" r="r" b="b"/>
            <a:pathLst>
              <a:path w="8343372" h="2315286">
                <a:moveTo>
                  <a:pt x="0" y="0"/>
                </a:moveTo>
                <a:lnTo>
                  <a:pt x="8343372" y="0"/>
                </a:lnTo>
                <a:lnTo>
                  <a:pt x="8343372" y="2315285"/>
                </a:lnTo>
                <a:lnTo>
                  <a:pt x="0" y="2315285"/>
                </a:lnTo>
                <a:lnTo>
                  <a:pt x="0" y="0"/>
                </a:lnTo>
                <a:close/>
              </a:path>
            </a:pathLst>
          </a:custGeom>
          <a:blipFill>
            <a:blip r:embed="rId2"/>
            <a:stretch>
              <a:fillRect/>
            </a:stretch>
          </a:blipFill>
        </p:spPr>
        <p:txBody>
          <a:bodyPr/>
          <a:lstStyle/>
          <a:p>
            <a:endParaRPr lang="en-US"/>
          </a:p>
        </p:txBody>
      </p:sp>
      <p:sp>
        <p:nvSpPr>
          <p:cNvPr id="10" name="Freeform 10">
            <a:extLst>
              <a:ext uri="{FF2B5EF4-FFF2-40B4-BE49-F238E27FC236}">
                <a16:creationId xmlns:a16="http://schemas.microsoft.com/office/drawing/2014/main" id="{8669F84F-8C14-4F5D-8624-C49C41C1CE0A}"/>
              </a:ext>
            </a:extLst>
          </p:cNvPr>
          <p:cNvSpPr/>
          <p:nvPr/>
        </p:nvSpPr>
        <p:spPr>
          <a:xfrm>
            <a:off x="-152400" y="4243496"/>
            <a:ext cx="3492942" cy="923708"/>
          </a:xfrm>
          <a:custGeom>
            <a:avLst/>
            <a:gdLst/>
            <a:ahLst/>
            <a:cxnLst/>
            <a:rect l="l" t="t" r="r" b="b"/>
            <a:pathLst>
              <a:path w="8343372" h="2315286">
                <a:moveTo>
                  <a:pt x="0" y="0"/>
                </a:moveTo>
                <a:lnTo>
                  <a:pt x="8343372" y="0"/>
                </a:lnTo>
                <a:lnTo>
                  <a:pt x="8343372" y="2315285"/>
                </a:lnTo>
                <a:lnTo>
                  <a:pt x="0" y="2315285"/>
                </a:lnTo>
                <a:lnTo>
                  <a:pt x="0" y="0"/>
                </a:lnTo>
                <a:close/>
              </a:path>
            </a:pathLst>
          </a:custGeom>
          <a:blipFill>
            <a:blip r:embed="rId2"/>
            <a:stretch>
              <a:fillRect/>
            </a:stretch>
          </a:blipFill>
        </p:spPr>
        <p:txBody>
          <a:bodyPr/>
          <a:lstStyle/>
          <a:p>
            <a:endParaRPr lang="en-US"/>
          </a:p>
        </p:txBody>
      </p:sp>
      <p:sp>
        <p:nvSpPr>
          <p:cNvPr id="2" name="Title 1">
            <a:extLst>
              <a:ext uri="{FF2B5EF4-FFF2-40B4-BE49-F238E27FC236}">
                <a16:creationId xmlns:a16="http://schemas.microsoft.com/office/drawing/2014/main" id="{21ABD2A5-C7A2-4042-A176-9C63B5311B35}"/>
              </a:ext>
            </a:extLst>
          </p:cNvPr>
          <p:cNvSpPr>
            <a:spLocks noGrp="1"/>
          </p:cNvSpPr>
          <p:nvPr>
            <p:ph type="title"/>
          </p:nvPr>
        </p:nvSpPr>
        <p:spPr>
          <a:xfrm>
            <a:off x="0" y="104268"/>
            <a:ext cx="7772400" cy="857250"/>
          </a:xfrm>
        </p:spPr>
        <p:txBody>
          <a:bodyPr/>
          <a:lstStyle/>
          <a:p>
            <a:r>
              <a:rPr lang="en-US" sz="4000" dirty="0">
                <a:latin typeface="Gill Sans MT" panose="020B0502020104020203" pitchFamily="34" charset="0"/>
              </a:rPr>
              <a:t>Best Practices:  </a:t>
            </a:r>
          </a:p>
        </p:txBody>
      </p:sp>
      <p:sp>
        <p:nvSpPr>
          <p:cNvPr id="3" name="Rectangle: Rounded Corners 2">
            <a:extLst>
              <a:ext uri="{FF2B5EF4-FFF2-40B4-BE49-F238E27FC236}">
                <a16:creationId xmlns:a16="http://schemas.microsoft.com/office/drawing/2014/main" id="{E4DC234E-E132-4B51-984D-7EBD3D53A73C}"/>
              </a:ext>
            </a:extLst>
          </p:cNvPr>
          <p:cNvSpPr/>
          <p:nvPr/>
        </p:nvSpPr>
        <p:spPr bwMode="auto">
          <a:xfrm>
            <a:off x="152400" y="1276350"/>
            <a:ext cx="2819400" cy="3429000"/>
          </a:xfrm>
          <a:prstGeom prst="roundRect">
            <a:avLst/>
          </a:prstGeom>
          <a:solidFill>
            <a:srgbClr val="68ACE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600" dirty="0">
              <a:solidFill>
                <a:srgbClr val="13224B"/>
              </a:solidFill>
              <a:latin typeface="Gill Sans MT" panose="020B0502020104020203" pitchFamily="34" charset="0"/>
              <a:ea typeface="Glacial Indifference"/>
              <a:cs typeface="Glacial Indifference"/>
              <a:sym typeface="Glacial Indifference"/>
            </a:endParaRPr>
          </a:p>
          <a:p>
            <a:pPr algn="ctr"/>
            <a:r>
              <a:rPr lang="en-US" sz="1600" dirty="0">
                <a:solidFill>
                  <a:srgbClr val="13224B"/>
                </a:solidFill>
                <a:latin typeface="Gill Sans MT" panose="020B0502020104020203" pitchFamily="34" charset="0"/>
                <a:ea typeface="Glacial Indifference"/>
                <a:cs typeface="Glacial Indifference"/>
                <a:sym typeface="Glacial Indifference"/>
              </a:rPr>
              <a:t>Review our </a:t>
            </a:r>
            <a:r>
              <a:rPr lang="en-US" sz="1600" u="sng" dirty="0">
                <a:solidFill>
                  <a:schemeClr val="bg1"/>
                </a:solidFill>
                <a:latin typeface="Gill Sans MT" panose="020B0502020104020203" pitchFamily="34" charset="0"/>
                <a:ea typeface="Glacial Indifference"/>
                <a:cs typeface="Glacial Indifference"/>
                <a:sym typeface="Glacial Indifference"/>
                <a:hlinkClick r:id="rId3" tooltip="https://www.hopkinsmedicine.org/institutional-review-board/forms">
                  <a:extLst>
                    <a:ext uri="{A12FA001-AC4F-418D-AE19-62706E023703}">
                      <ahyp:hlinkClr xmlns:ahyp="http://schemas.microsoft.com/office/drawing/2018/hyperlinkcolor" val="tx"/>
                    </a:ext>
                  </a:extLst>
                </a:hlinkClick>
              </a:rPr>
              <a:t>Forms page</a:t>
            </a:r>
            <a:r>
              <a:rPr lang="en-US" sz="1600" dirty="0">
                <a:solidFill>
                  <a:schemeClr val="bg1"/>
                </a:solidFill>
                <a:latin typeface="Gill Sans MT" panose="020B0502020104020203" pitchFamily="34" charset="0"/>
                <a:ea typeface="Glacial Indifference"/>
                <a:cs typeface="Glacial Indifference"/>
                <a:sym typeface="Glacial Indifference"/>
              </a:rPr>
              <a:t> </a:t>
            </a:r>
            <a:r>
              <a:rPr lang="en-US" sz="1600" dirty="0">
                <a:solidFill>
                  <a:srgbClr val="13224B"/>
                </a:solidFill>
                <a:latin typeface="Gill Sans MT" panose="020B0502020104020203" pitchFamily="34" charset="0"/>
                <a:ea typeface="Glacial Indifference"/>
                <a:cs typeface="Glacial Indifference"/>
                <a:sym typeface="Glacial Indifference"/>
              </a:rPr>
              <a:t>to confirm the correct templates are being used. </a:t>
            </a:r>
          </a:p>
          <a:p>
            <a:pPr algn="ctr"/>
            <a:r>
              <a:rPr lang="en-US" sz="1600" dirty="0">
                <a:solidFill>
                  <a:srgbClr val="13224B"/>
                </a:solidFill>
                <a:latin typeface="Gill Sans MT" panose="020B0502020104020203" pitchFamily="34" charset="0"/>
                <a:ea typeface="Glacial Indifference"/>
                <a:cs typeface="Glacial Indifference"/>
                <a:sym typeface="Glacial Indifference"/>
              </a:rPr>
              <a:t>Open all documents once uploaded to confirm the correct documents were uploaded and is not password protected.</a:t>
            </a:r>
          </a:p>
          <a:p>
            <a:pPr algn="ctr"/>
            <a:r>
              <a:rPr lang="en-US" sz="1600" dirty="0">
                <a:solidFill>
                  <a:srgbClr val="13224B"/>
                </a:solidFill>
                <a:latin typeface="Gill Sans MT" panose="020B0502020104020203" pitchFamily="34" charset="0"/>
                <a:ea typeface="Glacial Indifference"/>
                <a:cs typeface="Glacial Indifference"/>
                <a:sym typeface="Glacial Indifference"/>
              </a:rPr>
              <a:t>Make sure clean and tracked versions are uploaded when appropriate. See </a:t>
            </a:r>
            <a:r>
              <a:rPr lang="en-US" sz="1600" u="sng" dirty="0">
                <a:solidFill>
                  <a:schemeClr val="bg1"/>
                </a:solidFill>
                <a:latin typeface="Gill Sans MT" panose="020B0502020104020203" pitchFamily="34" charset="0"/>
                <a:ea typeface="Glacial Indifference"/>
                <a:cs typeface="Glacial Indifference"/>
                <a:sym typeface="Glacial Indifference"/>
                <a:hlinkClick r:id="rId4" tooltip="https://www.hopkinsmedicine.org/-/media/institutional-review-board/documents/eirb/clean-vs-tracked-add-vs-update.pdf">
                  <a:extLst>
                    <a:ext uri="{A12FA001-AC4F-418D-AE19-62706E023703}">
                      <ahyp:hlinkClr xmlns:ahyp="http://schemas.microsoft.com/office/drawing/2018/hyperlinkcolor" val="tx"/>
                    </a:ext>
                  </a:extLst>
                </a:hlinkClick>
              </a:rPr>
              <a:t>guide</a:t>
            </a:r>
            <a:r>
              <a:rPr lang="en-US" sz="1600" dirty="0">
                <a:solidFill>
                  <a:srgbClr val="13224B"/>
                </a:solidFill>
                <a:latin typeface="Gill Sans MT" panose="020B0502020104020203" pitchFamily="34" charset="0"/>
                <a:ea typeface="Glacial Indifference"/>
                <a:cs typeface="Glacial Indifference"/>
                <a:sym typeface="Glacial Indifference"/>
                <a:hlinkClick r:id="rId4" tooltip="https://www.hopkinsmedicine.org/-/media/institutional-review-board/documents/eirb/clean-vs-tracked-add-vs-update.pdf">
                  <a:extLst>
                    <a:ext uri="{A12FA001-AC4F-418D-AE19-62706E023703}">
                      <ahyp:hlinkClr xmlns:ahyp="http://schemas.microsoft.com/office/drawing/2018/hyperlinkcolor" val="tx"/>
                    </a:ext>
                  </a:extLst>
                </a:hlinkClick>
              </a:rPr>
              <a:t> </a:t>
            </a:r>
            <a:r>
              <a:rPr lang="en-US" sz="1600" dirty="0">
                <a:solidFill>
                  <a:srgbClr val="13224B"/>
                </a:solidFill>
                <a:latin typeface="Gill Sans MT" panose="020B0502020104020203" pitchFamily="34" charset="0"/>
                <a:ea typeface="Glacial Indifference"/>
                <a:cs typeface="Glacial Indifference"/>
                <a:sym typeface="Glacial Indifference"/>
              </a:rPr>
              <a:t>for more details.</a:t>
            </a:r>
          </a:p>
        </p:txBody>
      </p:sp>
      <p:sp>
        <p:nvSpPr>
          <p:cNvPr id="4" name="Rectangle: Rounded Corners 3">
            <a:extLst>
              <a:ext uri="{FF2B5EF4-FFF2-40B4-BE49-F238E27FC236}">
                <a16:creationId xmlns:a16="http://schemas.microsoft.com/office/drawing/2014/main" id="{BD44FF6E-12E7-4257-9AA0-E67E1D991994}"/>
              </a:ext>
            </a:extLst>
          </p:cNvPr>
          <p:cNvSpPr/>
          <p:nvPr/>
        </p:nvSpPr>
        <p:spPr bwMode="auto">
          <a:xfrm>
            <a:off x="3162300" y="1276350"/>
            <a:ext cx="2819400" cy="3429000"/>
          </a:xfrm>
          <a:prstGeom prst="roundRect">
            <a:avLst/>
          </a:prstGeom>
          <a:solidFill>
            <a:srgbClr val="68ACE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500" dirty="0">
              <a:solidFill>
                <a:srgbClr val="13224B"/>
              </a:solidFill>
              <a:latin typeface="Gill Sans MT" panose="020B0502020104020203" pitchFamily="34" charset="0"/>
              <a:ea typeface="Glacial Indifference"/>
              <a:cs typeface="Glacial Indifference"/>
              <a:sym typeface="Glacial Indifference"/>
            </a:endParaRPr>
          </a:p>
          <a:p>
            <a:pPr marL="285750" indent="-285750">
              <a:buClr>
                <a:schemeClr val="bg1"/>
              </a:buClr>
              <a:buFont typeface="Wingdings" panose="05000000000000000000" pitchFamily="2" charset="2"/>
              <a:buChar char="Ø"/>
            </a:pPr>
            <a:r>
              <a:rPr lang="en-US" sz="1400" dirty="0">
                <a:solidFill>
                  <a:srgbClr val="002C77"/>
                </a:solidFill>
                <a:latin typeface="Gill Sans MT" panose="020B0502020104020203" pitchFamily="34" charset="0"/>
                <a:ea typeface="Glacial Indifference"/>
                <a:cs typeface="Glacial Indifference"/>
                <a:sym typeface="Glacial Indifference"/>
              </a:rPr>
              <a:t>SAFE Desktop, SAFER, SAFESTOR, and Discover are best for data storage and analysis. </a:t>
            </a:r>
          </a:p>
          <a:p>
            <a:pPr marL="285750" indent="-285750">
              <a:buClr>
                <a:schemeClr val="bg1"/>
              </a:buClr>
              <a:buFont typeface="Wingdings" panose="05000000000000000000" pitchFamily="2" charset="2"/>
              <a:buChar char="Ø"/>
            </a:pPr>
            <a:r>
              <a:rPr lang="en-US" sz="1400" dirty="0">
                <a:solidFill>
                  <a:srgbClr val="002C77"/>
                </a:solidFill>
                <a:latin typeface="Gill Sans MT" panose="020B0502020104020203" pitchFamily="34" charset="0"/>
                <a:ea typeface="Glacial Indifference"/>
                <a:cs typeface="Glacial Indifference"/>
                <a:sym typeface="Glacial Indifference"/>
              </a:rPr>
              <a:t>Qualtrics and REDCap is the approved method for research surveys.</a:t>
            </a:r>
          </a:p>
          <a:p>
            <a:pPr marL="285750" indent="-285750">
              <a:buClr>
                <a:schemeClr val="bg1"/>
              </a:buClr>
              <a:buFont typeface="Wingdings" panose="05000000000000000000" pitchFamily="2" charset="2"/>
              <a:buChar char="Ø"/>
            </a:pPr>
            <a:r>
              <a:rPr lang="en-US" sz="1400" dirty="0">
                <a:solidFill>
                  <a:srgbClr val="002C77"/>
                </a:solidFill>
                <a:latin typeface="Gill Sans MT" panose="020B0502020104020203" pitchFamily="34" charset="0"/>
                <a:ea typeface="Glacial Indifference"/>
                <a:cs typeface="Glacial Indifference"/>
                <a:sym typeface="Glacial Indifference"/>
              </a:rPr>
              <a:t>See Research IT </a:t>
            </a:r>
            <a:r>
              <a:rPr lang="en-US" sz="1400" u="sng" dirty="0">
                <a:solidFill>
                  <a:schemeClr val="bg1"/>
                </a:solidFill>
                <a:latin typeface="Gill Sans MT" panose="020B0502020104020203" pitchFamily="34" charset="0"/>
                <a:ea typeface="Glacial Indifference"/>
                <a:cs typeface="Glacial Indifference"/>
                <a:sym typeface="Glacial Indifference"/>
                <a:hlinkClick r:id="rId5" tooltip="https://ictr.johnshopkins.edu/service/informatics/safe-desktop/">
                  <a:extLst>
                    <a:ext uri="{A12FA001-AC4F-418D-AE19-62706E023703}">
                      <ahyp:hlinkClr xmlns:ahyp="http://schemas.microsoft.com/office/drawing/2018/hyperlinkcolor" val="tx"/>
                    </a:ext>
                  </a:extLst>
                </a:hlinkClick>
              </a:rPr>
              <a:t>click here</a:t>
            </a:r>
            <a:r>
              <a:rPr lang="en-US" sz="1400" dirty="0">
                <a:solidFill>
                  <a:schemeClr val="bg1"/>
                </a:solidFill>
                <a:latin typeface="Gill Sans MT" panose="020B0502020104020203" pitchFamily="34" charset="0"/>
                <a:ea typeface="Glacial Indifference"/>
                <a:cs typeface="Glacial Indifference"/>
                <a:sym typeface="Glacial Indifference"/>
              </a:rPr>
              <a:t> </a:t>
            </a:r>
            <a:r>
              <a:rPr lang="en-US" sz="1400" dirty="0">
                <a:solidFill>
                  <a:srgbClr val="002C77"/>
                </a:solidFill>
                <a:latin typeface="Gill Sans MT" panose="020B0502020104020203" pitchFamily="34" charset="0"/>
                <a:ea typeface="Glacial Indifference"/>
                <a:cs typeface="Glacial Indifference"/>
                <a:sym typeface="Glacial Indifference"/>
              </a:rPr>
              <a:t>for more info on SAFE.</a:t>
            </a:r>
          </a:p>
          <a:p>
            <a:pPr marL="285750" indent="-285750">
              <a:buClr>
                <a:schemeClr val="bg1"/>
              </a:buClr>
              <a:buFont typeface="Wingdings" panose="05000000000000000000" pitchFamily="2" charset="2"/>
              <a:buChar char="Ø"/>
            </a:pPr>
            <a:r>
              <a:rPr lang="en-US" sz="1400" u="sng" dirty="0">
                <a:solidFill>
                  <a:schemeClr val="bg1"/>
                </a:solidFill>
                <a:latin typeface="Gill Sans MT" panose="020B0502020104020203" pitchFamily="34" charset="0"/>
                <a:ea typeface="Glacial Indifference"/>
                <a:cs typeface="Glacial Indifference"/>
                <a:sym typeface="Glacial Indifference"/>
                <a:hlinkClick r:id="rId6">
                  <a:extLst>
                    <a:ext uri="{A12FA001-AC4F-418D-AE19-62706E023703}">
                      <ahyp:hlinkClr xmlns:ahyp="http://schemas.microsoft.com/office/drawing/2018/hyperlinkcolor" val="tx"/>
                    </a:ext>
                  </a:extLst>
                </a:hlinkClick>
              </a:rPr>
              <a:t>Qualtrics guidance is linked here. </a:t>
            </a:r>
            <a:endParaRPr lang="en-US" sz="1400" u="sng" dirty="0">
              <a:solidFill>
                <a:schemeClr val="bg1"/>
              </a:solidFill>
              <a:latin typeface="Gill Sans MT" panose="020B0502020104020203" pitchFamily="34" charset="0"/>
              <a:ea typeface="Glacial Indifference"/>
              <a:cs typeface="Glacial Indifference"/>
              <a:sym typeface="Glacial Indifference"/>
            </a:endParaRPr>
          </a:p>
          <a:p>
            <a:pPr marL="285750" indent="-285750">
              <a:buClr>
                <a:schemeClr val="bg1"/>
              </a:buClr>
              <a:buFont typeface="Wingdings" panose="05000000000000000000" pitchFamily="2" charset="2"/>
              <a:buChar char="Ø"/>
            </a:pPr>
            <a:r>
              <a:rPr lang="en-US" sz="1400" u="sng" dirty="0">
                <a:solidFill>
                  <a:schemeClr val="bg1"/>
                </a:solidFill>
                <a:latin typeface="Gill Sans MT" panose="020B0502020104020203" pitchFamily="34" charset="0"/>
                <a:ea typeface="Glacial Indifference"/>
                <a:cs typeface="Glacial Indifference"/>
                <a:sym typeface="Glacial Indifference"/>
                <a:hlinkClick r:id="rId7">
                  <a:extLst>
                    <a:ext uri="{A12FA001-AC4F-418D-AE19-62706E023703}">
                      <ahyp:hlinkClr xmlns:ahyp="http://schemas.microsoft.com/office/drawing/2018/hyperlinkcolor" val="tx"/>
                    </a:ext>
                  </a:extLst>
                </a:hlinkClick>
              </a:rPr>
              <a:t>Additional information on REDCap can be found here. </a:t>
            </a:r>
            <a:r>
              <a:rPr lang="en-US" sz="1400" u="sng" dirty="0">
                <a:solidFill>
                  <a:srgbClr val="13224B"/>
                </a:solidFill>
                <a:latin typeface="Glacial Indifference"/>
                <a:ea typeface="Glacial Indifference"/>
                <a:cs typeface="Glacial Indifference"/>
                <a:sym typeface="Glacial Indifference"/>
              </a:rPr>
              <a:t>​</a:t>
            </a:r>
            <a:r>
              <a:rPr lang="en-US" sz="1400" dirty="0">
                <a:solidFill>
                  <a:srgbClr val="13224B"/>
                </a:solidFill>
                <a:latin typeface="Glacial Indifference"/>
                <a:ea typeface="Glacial Indifference"/>
                <a:cs typeface="Glacial Indifference"/>
                <a:sym typeface="Glacial Indifference"/>
              </a:rPr>
              <a:t>​</a:t>
            </a:r>
          </a:p>
        </p:txBody>
      </p:sp>
      <p:sp>
        <p:nvSpPr>
          <p:cNvPr id="5" name="Rectangle: Rounded Corners 4">
            <a:extLst>
              <a:ext uri="{FF2B5EF4-FFF2-40B4-BE49-F238E27FC236}">
                <a16:creationId xmlns:a16="http://schemas.microsoft.com/office/drawing/2014/main" id="{45B1D515-F329-43BE-A67E-B87527268075}"/>
              </a:ext>
            </a:extLst>
          </p:cNvPr>
          <p:cNvSpPr/>
          <p:nvPr/>
        </p:nvSpPr>
        <p:spPr bwMode="auto">
          <a:xfrm>
            <a:off x="6248400" y="1276350"/>
            <a:ext cx="2819400" cy="3429000"/>
          </a:xfrm>
          <a:prstGeom prst="roundRect">
            <a:avLst/>
          </a:prstGeom>
          <a:solidFill>
            <a:srgbClr val="68ACE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400" u="sng" dirty="0">
              <a:solidFill>
                <a:srgbClr val="13224B"/>
              </a:solidFill>
              <a:latin typeface="Gill Sans MT" panose="020B0502020104020203" pitchFamily="34" charset="0"/>
              <a:ea typeface="Glacial Indifference"/>
              <a:cs typeface="Glacial Indifference"/>
              <a:sym typeface="Glacial Indifference"/>
              <a:hlinkClick r:id="rId8" tooltip="https://johnshopkins.csod.com/samldefault.aspx?returnurl=%252fDeepLink%252fProcessRedirect.aspx%253fmodule%253dlodetails%2526lo%253d0718dc74-4f09-4262-9251-be244bc0b00b">
                <a:extLst>
                  <a:ext uri="{A12FA001-AC4F-418D-AE19-62706E023703}">
                    <ahyp:hlinkClr xmlns:ahyp="http://schemas.microsoft.com/office/drawing/2018/hyperlinkcolor" val="tx"/>
                  </a:ext>
                </a:extLst>
              </a:hlinkClick>
            </a:endParaRPr>
          </a:p>
          <a:p>
            <a:pPr marL="285750" indent="-285750">
              <a:buFont typeface="Wingdings" panose="05000000000000000000" pitchFamily="2" charset="2"/>
              <a:buChar char="Ø"/>
            </a:pPr>
            <a:r>
              <a:rPr lang="en-US" sz="1400" u="sng" dirty="0">
                <a:solidFill>
                  <a:schemeClr val="bg1"/>
                </a:solidFill>
                <a:latin typeface="Gill Sans MT" panose="020B0502020104020203" pitchFamily="34" charset="0"/>
                <a:ea typeface="Glacial Indifference"/>
                <a:cs typeface="Glacial Indifference"/>
                <a:sym typeface="Glacial Indifference"/>
                <a:hlinkClick r:id="rId8" tooltip="https://johnshopkins.csod.com/samldefault.aspx?returnurl=%252fDeepLink%252fProcessRedirect.aspx%253fmodule%253dlodetails%2526lo%253d0718dc74-4f09-4262-9251-be244bc0b00b">
                  <a:extLst>
                    <a:ext uri="{A12FA001-AC4F-418D-AE19-62706E023703}">
                      <ahyp:hlinkClr xmlns:ahyp="http://schemas.microsoft.com/office/drawing/2018/hyperlinkcolor" val="tx"/>
                    </a:ext>
                  </a:extLst>
                </a:hlinkClick>
              </a:rPr>
              <a:t>Initial IRB Compliance Training Bundle </a:t>
            </a:r>
          </a:p>
          <a:p>
            <a:r>
              <a:rPr lang="en-US" sz="1400" dirty="0">
                <a:solidFill>
                  <a:srgbClr val="13224B"/>
                </a:solidFill>
                <a:latin typeface="Gill Sans MT" panose="020B0502020104020203" pitchFamily="34" charset="0"/>
                <a:ea typeface="Glacial Indifference"/>
                <a:cs typeface="Glacial Indifference"/>
                <a:sym typeface="Glacial Indifference"/>
              </a:rPr>
              <a:t>Should be taken if you have never taken JHM IRB Compliance training </a:t>
            </a:r>
          </a:p>
          <a:p>
            <a:pPr marL="285750" indent="-285750">
              <a:buFont typeface="Wingdings" panose="05000000000000000000" pitchFamily="2" charset="2"/>
              <a:buChar char="Ø"/>
            </a:pPr>
            <a:r>
              <a:rPr lang="en-US" sz="1400" u="sng" dirty="0">
                <a:solidFill>
                  <a:schemeClr val="bg1"/>
                </a:solidFill>
                <a:latin typeface="Gill Sans MT" panose="020B0502020104020203" pitchFamily="34" charset="0"/>
                <a:ea typeface="Glacial Indifference"/>
                <a:cs typeface="Glacial Indifference"/>
                <a:sym typeface="Glacial Indifference"/>
                <a:hlinkClick r:id="rId9" tooltip="https://nam02.safelinks.protection.outlook.com/?url=https%3A%2F%2Fjohnshopkins.csod.com%2Fsamldefault.aspx%3Freturnurl%3D%25252fDeepLink%25252fProcessRedirect.aspx%25253fmodule%25253dlodetails%252526lo%25253da52e417f-112e-42b7-ba52-07a1a54add34&amp;data=05%7C02%7Cjjone243%40jhmi.edu%7C30027d5b7394471d08d708dd5c386778%7C9fa4f438b1e6473b803f86f8aedf0dec%7C0%7C0%7C638768119528621692%7CUnknown%7CTWFpbGZsb3d8eyJFbXB0eU1hcGkiOnRydWUsIlYiOiIwLjAuMDAwMCIsIlAiOiJXaW4zMiIsIkFOIjoiTWFpbCIsIldUIjoyfQ%3D%3D%7C0%7C%7C%7C&amp;sdata=laNiEoJXWEzmq2gZWZ4vpC7vWpbxDIleBqWf84Cn6kw%3D&amp;reserved=0">
                  <a:extLst>
                    <a:ext uri="{A12FA001-AC4F-418D-AE19-62706E023703}">
                      <ahyp:hlinkClr xmlns:ahyp="http://schemas.microsoft.com/office/drawing/2018/hyperlinkcolor" val="tx"/>
                    </a:ext>
                  </a:extLst>
                </a:hlinkClick>
              </a:rPr>
              <a:t>Principal Investigator</a:t>
            </a:r>
            <a:r>
              <a:rPr lang="en-US" sz="1400" dirty="0">
                <a:solidFill>
                  <a:schemeClr val="bg1"/>
                </a:solidFill>
                <a:latin typeface="Gill Sans MT" panose="020B0502020104020203" pitchFamily="34" charset="0"/>
                <a:ea typeface="Glacial Indifference"/>
                <a:cs typeface="Glacial Indifference"/>
                <a:sym typeface="Glacial Indifference"/>
              </a:rPr>
              <a:t> </a:t>
            </a:r>
            <a:r>
              <a:rPr lang="en-US" sz="1400" dirty="0">
                <a:solidFill>
                  <a:srgbClr val="13224B"/>
                </a:solidFill>
                <a:latin typeface="Gill Sans MT" panose="020B0502020104020203" pitchFamily="34" charset="0"/>
                <a:ea typeface="Glacial Indifference"/>
                <a:cs typeface="Glacial Indifference"/>
                <a:sym typeface="Glacial Indifference"/>
              </a:rPr>
              <a:t>and </a:t>
            </a:r>
            <a:r>
              <a:rPr lang="en-US" sz="1400" u="sng" dirty="0">
                <a:solidFill>
                  <a:schemeClr val="bg1"/>
                </a:solidFill>
                <a:latin typeface="Gill Sans MT" panose="020B0502020104020203" pitchFamily="34" charset="0"/>
                <a:ea typeface="Glacial Indifference"/>
                <a:cs typeface="Glacial Indifference"/>
                <a:sym typeface="Glacial Indifference"/>
                <a:hlinkClick r:id="rId10" tooltip="https://johnshopkins.csod.com/samldefault.aspx?returnurl=%252fDeepLink%252fProcessRedirect.aspx%253fmodule%253dlodetails%2526lo%253d5a647454-ff0d-4ca5-a772-92dfc3a42381">
                  <a:extLst>
                    <a:ext uri="{A12FA001-AC4F-418D-AE19-62706E023703}">
                      <ahyp:hlinkClr xmlns:ahyp="http://schemas.microsoft.com/office/drawing/2018/hyperlinkcolor" val="tx"/>
                    </a:ext>
                  </a:extLst>
                </a:hlinkClick>
              </a:rPr>
              <a:t>Study Team Member </a:t>
            </a:r>
            <a:r>
              <a:rPr lang="en-US" sz="1400" dirty="0">
                <a:solidFill>
                  <a:srgbClr val="13224B"/>
                </a:solidFill>
                <a:latin typeface="Gill Sans MT" panose="020B0502020104020203" pitchFamily="34" charset="0"/>
                <a:ea typeface="Glacial Indifference"/>
                <a:cs typeface="Glacial Indifference"/>
                <a:sym typeface="Glacial Indifference"/>
              </a:rPr>
              <a:t>Recertification </a:t>
            </a:r>
          </a:p>
          <a:p>
            <a:r>
              <a:rPr lang="en-US" sz="1400" i="1" dirty="0">
                <a:solidFill>
                  <a:srgbClr val="13224B"/>
                </a:solidFill>
                <a:latin typeface="Gill Sans MT" panose="020B0502020104020203" pitchFamily="34" charset="0"/>
                <a:ea typeface="Glacial Indifference Italics"/>
                <a:cs typeface="Glacial Indifference Italics"/>
                <a:sym typeface="Glacial Indifference Italics"/>
              </a:rPr>
              <a:t>Must be taken every 3 years after completion of your initial HSR Training.</a:t>
            </a:r>
          </a:p>
          <a:p>
            <a:pPr marL="285750" indent="-285750">
              <a:buFont typeface="Wingdings" panose="05000000000000000000" pitchFamily="2" charset="2"/>
              <a:buChar char="Ø"/>
            </a:pPr>
            <a:r>
              <a:rPr lang="en-US" sz="1400" dirty="0">
                <a:solidFill>
                  <a:srgbClr val="13224B"/>
                </a:solidFill>
                <a:latin typeface="Gill Sans MT" panose="020B0502020104020203" pitchFamily="34" charset="0"/>
                <a:ea typeface="Glacial Indifference Italics"/>
                <a:cs typeface="Glacial Indifference Italics"/>
                <a:sym typeface="Glacial Indifference Italics"/>
              </a:rPr>
              <a:t>SPH and Homewood have their own IRB training requirements</a:t>
            </a:r>
          </a:p>
        </p:txBody>
      </p:sp>
      <p:sp>
        <p:nvSpPr>
          <p:cNvPr id="6" name="Freeform 16">
            <a:extLst>
              <a:ext uri="{FF2B5EF4-FFF2-40B4-BE49-F238E27FC236}">
                <a16:creationId xmlns:a16="http://schemas.microsoft.com/office/drawing/2014/main" id="{2E154B4E-A403-4F87-AE1E-36A814DF3DB5}"/>
              </a:ext>
            </a:extLst>
          </p:cNvPr>
          <p:cNvSpPr/>
          <p:nvPr/>
        </p:nvSpPr>
        <p:spPr>
          <a:xfrm>
            <a:off x="15536" y="814496"/>
            <a:ext cx="750728" cy="923708"/>
          </a:xfrm>
          <a:custGeom>
            <a:avLst/>
            <a:gdLst/>
            <a:ahLst/>
            <a:cxnLst/>
            <a:rect l="l" t="t" r="r" b="b"/>
            <a:pathLst>
              <a:path w="1406206" h="1832190">
                <a:moveTo>
                  <a:pt x="0" y="0"/>
                </a:moveTo>
                <a:lnTo>
                  <a:pt x="1406206" y="0"/>
                </a:lnTo>
                <a:lnTo>
                  <a:pt x="1406206" y="1832191"/>
                </a:lnTo>
                <a:lnTo>
                  <a:pt x="0" y="1832191"/>
                </a:lnTo>
                <a:lnTo>
                  <a:pt x="0" y="0"/>
                </a:lnTo>
                <a:close/>
              </a:path>
            </a:pathLst>
          </a:custGeom>
          <a:blipFill>
            <a:blip r:embed="rId11"/>
            <a:stretch>
              <a:fillRect/>
            </a:stretch>
          </a:blipFill>
        </p:spPr>
        <p:txBody>
          <a:bodyPr/>
          <a:lstStyle/>
          <a:p>
            <a:endParaRPr lang="en-US"/>
          </a:p>
        </p:txBody>
      </p:sp>
      <p:sp>
        <p:nvSpPr>
          <p:cNvPr id="8" name="Freeform 16">
            <a:extLst>
              <a:ext uri="{FF2B5EF4-FFF2-40B4-BE49-F238E27FC236}">
                <a16:creationId xmlns:a16="http://schemas.microsoft.com/office/drawing/2014/main" id="{F88E888F-8693-492F-AA73-8DD0DF8BE704}"/>
              </a:ext>
            </a:extLst>
          </p:cNvPr>
          <p:cNvSpPr/>
          <p:nvPr/>
        </p:nvSpPr>
        <p:spPr>
          <a:xfrm>
            <a:off x="3066038" y="814496"/>
            <a:ext cx="750728" cy="923708"/>
          </a:xfrm>
          <a:custGeom>
            <a:avLst/>
            <a:gdLst/>
            <a:ahLst/>
            <a:cxnLst/>
            <a:rect l="l" t="t" r="r" b="b"/>
            <a:pathLst>
              <a:path w="1406206" h="1832190">
                <a:moveTo>
                  <a:pt x="0" y="0"/>
                </a:moveTo>
                <a:lnTo>
                  <a:pt x="1406206" y="0"/>
                </a:lnTo>
                <a:lnTo>
                  <a:pt x="1406206" y="1832191"/>
                </a:lnTo>
                <a:lnTo>
                  <a:pt x="0" y="1832191"/>
                </a:lnTo>
                <a:lnTo>
                  <a:pt x="0" y="0"/>
                </a:lnTo>
                <a:close/>
              </a:path>
            </a:pathLst>
          </a:custGeom>
          <a:blipFill>
            <a:blip r:embed="rId11"/>
            <a:stretch>
              <a:fillRect/>
            </a:stretch>
          </a:blipFill>
        </p:spPr>
        <p:txBody>
          <a:bodyPr/>
          <a:lstStyle/>
          <a:p>
            <a:endParaRPr lang="en-US"/>
          </a:p>
        </p:txBody>
      </p:sp>
      <p:sp>
        <p:nvSpPr>
          <p:cNvPr id="9" name="Freeform 16">
            <a:extLst>
              <a:ext uri="{FF2B5EF4-FFF2-40B4-BE49-F238E27FC236}">
                <a16:creationId xmlns:a16="http://schemas.microsoft.com/office/drawing/2014/main" id="{3D51257A-5ABB-42B1-A229-039525C54385}"/>
              </a:ext>
            </a:extLst>
          </p:cNvPr>
          <p:cNvSpPr/>
          <p:nvPr/>
        </p:nvSpPr>
        <p:spPr>
          <a:xfrm>
            <a:off x="6186446" y="780712"/>
            <a:ext cx="750728" cy="923708"/>
          </a:xfrm>
          <a:custGeom>
            <a:avLst/>
            <a:gdLst/>
            <a:ahLst/>
            <a:cxnLst/>
            <a:rect l="l" t="t" r="r" b="b"/>
            <a:pathLst>
              <a:path w="1406206" h="1832190">
                <a:moveTo>
                  <a:pt x="0" y="0"/>
                </a:moveTo>
                <a:lnTo>
                  <a:pt x="1406206" y="0"/>
                </a:lnTo>
                <a:lnTo>
                  <a:pt x="1406206" y="1832191"/>
                </a:lnTo>
                <a:lnTo>
                  <a:pt x="0" y="1832191"/>
                </a:lnTo>
                <a:lnTo>
                  <a:pt x="0" y="0"/>
                </a:lnTo>
                <a:close/>
              </a:path>
            </a:pathLst>
          </a:custGeom>
          <a:blipFill>
            <a:blip r:embed="rId11"/>
            <a:stretch>
              <a:fillRect/>
            </a:stretch>
          </a:blipFill>
        </p:spPr>
        <p:txBody>
          <a:bodyPr/>
          <a:lstStyle/>
          <a:p>
            <a:endParaRPr lang="en-US"/>
          </a:p>
        </p:txBody>
      </p:sp>
      <p:sp>
        <p:nvSpPr>
          <p:cNvPr id="13" name="TextBox 19">
            <a:extLst>
              <a:ext uri="{FF2B5EF4-FFF2-40B4-BE49-F238E27FC236}">
                <a16:creationId xmlns:a16="http://schemas.microsoft.com/office/drawing/2014/main" id="{6F821369-9B85-4952-A23D-939EB2BB3A2E}"/>
              </a:ext>
            </a:extLst>
          </p:cNvPr>
          <p:cNvSpPr txBox="1"/>
          <p:nvPr/>
        </p:nvSpPr>
        <p:spPr>
          <a:xfrm>
            <a:off x="485066" y="828457"/>
            <a:ext cx="2314857" cy="491609"/>
          </a:xfrm>
          <a:prstGeom prst="rect">
            <a:avLst/>
          </a:prstGeom>
        </p:spPr>
        <p:txBody>
          <a:bodyPr wrap="square" lIns="0" tIns="0" rIns="0" bIns="0" rtlCol="0" anchor="t">
            <a:spAutoFit/>
          </a:bodyPr>
          <a:lstStyle/>
          <a:p>
            <a:pPr algn="ctr">
              <a:lnSpc>
                <a:spcPts val="4200"/>
              </a:lnSpc>
            </a:pPr>
            <a:r>
              <a:rPr lang="en-US" b="1" dirty="0">
                <a:solidFill>
                  <a:srgbClr val="254B8E"/>
                </a:solidFill>
                <a:latin typeface="Gill Sans MT" panose="020B0502020104020203" pitchFamily="34" charset="0"/>
                <a:ea typeface="Glacial Indifference Bold"/>
                <a:cs typeface="Glacial Indifference Bold"/>
                <a:sym typeface="Glacial Indifference Bold"/>
              </a:rPr>
              <a:t>Documents</a:t>
            </a:r>
          </a:p>
        </p:txBody>
      </p:sp>
      <p:sp>
        <p:nvSpPr>
          <p:cNvPr id="14" name="TextBox 19">
            <a:extLst>
              <a:ext uri="{FF2B5EF4-FFF2-40B4-BE49-F238E27FC236}">
                <a16:creationId xmlns:a16="http://schemas.microsoft.com/office/drawing/2014/main" id="{D3220E06-5A5F-47D5-9BDE-55CD7A60FA68}"/>
              </a:ext>
            </a:extLst>
          </p:cNvPr>
          <p:cNvSpPr txBox="1"/>
          <p:nvPr/>
        </p:nvSpPr>
        <p:spPr>
          <a:xfrm>
            <a:off x="3777423" y="780712"/>
            <a:ext cx="2314857" cy="465127"/>
          </a:xfrm>
          <a:prstGeom prst="rect">
            <a:avLst/>
          </a:prstGeom>
        </p:spPr>
        <p:txBody>
          <a:bodyPr wrap="square" lIns="0" tIns="0" rIns="0" bIns="0" rtlCol="0" anchor="t">
            <a:spAutoFit/>
          </a:bodyPr>
          <a:lstStyle/>
          <a:p>
            <a:pPr algn="ctr">
              <a:lnSpc>
                <a:spcPts val="4200"/>
              </a:lnSpc>
            </a:pPr>
            <a:r>
              <a:rPr lang="en-US" sz="2000" b="1" dirty="0">
                <a:solidFill>
                  <a:srgbClr val="254B8E"/>
                </a:solidFill>
                <a:latin typeface="Gill Sans MT" panose="020B0502020104020203" pitchFamily="34" charset="0"/>
                <a:ea typeface="Glacial Indifference Bold"/>
                <a:cs typeface="Glacial Indifference Bold"/>
                <a:sym typeface="Glacial Indifference Bold"/>
              </a:rPr>
              <a:t>Data Management</a:t>
            </a:r>
          </a:p>
        </p:txBody>
      </p:sp>
      <p:sp>
        <p:nvSpPr>
          <p:cNvPr id="15" name="TextBox 19">
            <a:extLst>
              <a:ext uri="{FF2B5EF4-FFF2-40B4-BE49-F238E27FC236}">
                <a16:creationId xmlns:a16="http://schemas.microsoft.com/office/drawing/2014/main" id="{EB4FA4BC-FDF1-4ED7-AC08-56D2192CCE80}"/>
              </a:ext>
            </a:extLst>
          </p:cNvPr>
          <p:cNvSpPr txBox="1"/>
          <p:nvPr/>
        </p:nvSpPr>
        <p:spPr>
          <a:xfrm>
            <a:off x="6421224" y="828457"/>
            <a:ext cx="2314857" cy="491609"/>
          </a:xfrm>
          <a:prstGeom prst="rect">
            <a:avLst/>
          </a:prstGeom>
        </p:spPr>
        <p:txBody>
          <a:bodyPr wrap="square" lIns="0" tIns="0" rIns="0" bIns="0" rtlCol="0" anchor="t">
            <a:spAutoFit/>
          </a:bodyPr>
          <a:lstStyle/>
          <a:p>
            <a:pPr algn="ctr">
              <a:lnSpc>
                <a:spcPts val="4200"/>
              </a:lnSpc>
            </a:pPr>
            <a:r>
              <a:rPr lang="en-US" b="1" dirty="0">
                <a:solidFill>
                  <a:srgbClr val="254B8E"/>
                </a:solidFill>
                <a:latin typeface="Gill Sans MT" panose="020B0502020104020203" pitchFamily="34" charset="0"/>
                <a:ea typeface="Glacial Indifference Bold"/>
                <a:cs typeface="Glacial Indifference Bold"/>
                <a:sym typeface="Glacial Indifference Bold"/>
              </a:rPr>
              <a:t>Training </a:t>
            </a:r>
          </a:p>
        </p:txBody>
      </p:sp>
    </p:spTree>
    <p:extLst>
      <p:ext uri="{BB962C8B-B14F-4D97-AF65-F5344CB8AC3E}">
        <p14:creationId xmlns:p14="http://schemas.microsoft.com/office/powerpoint/2010/main" val="4017203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BD2A5-C7A2-4042-A176-9C63B5311B35}"/>
              </a:ext>
            </a:extLst>
          </p:cNvPr>
          <p:cNvSpPr>
            <a:spLocks noGrp="1"/>
          </p:cNvSpPr>
          <p:nvPr>
            <p:ph type="title"/>
          </p:nvPr>
        </p:nvSpPr>
        <p:spPr>
          <a:xfrm>
            <a:off x="76200" y="293688"/>
            <a:ext cx="8505825" cy="857250"/>
          </a:xfrm>
        </p:spPr>
        <p:txBody>
          <a:bodyPr/>
          <a:lstStyle/>
          <a:p>
            <a:r>
              <a:rPr lang="en-US" sz="3200" dirty="0">
                <a:latin typeface="Gill Sans MT" panose="020B0502020104020203" pitchFamily="34" charset="0"/>
              </a:rPr>
              <a:t>Ways to streamline time to approval: </a:t>
            </a:r>
          </a:p>
        </p:txBody>
      </p:sp>
      <p:sp>
        <p:nvSpPr>
          <p:cNvPr id="5" name="TextBox 4">
            <a:extLst>
              <a:ext uri="{FF2B5EF4-FFF2-40B4-BE49-F238E27FC236}">
                <a16:creationId xmlns:a16="http://schemas.microsoft.com/office/drawing/2014/main" id="{CF054901-5014-4EF1-BEE2-FD629FA22029}"/>
              </a:ext>
            </a:extLst>
          </p:cNvPr>
          <p:cNvSpPr txBox="1"/>
          <p:nvPr/>
        </p:nvSpPr>
        <p:spPr>
          <a:xfrm>
            <a:off x="76200" y="1150938"/>
            <a:ext cx="8610600" cy="3893374"/>
          </a:xfrm>
          <a:prstGeom prst="rect">
            <a:avLst/>
          </a:prstGeom>
          <a:noFill/>
        </p:spPr>
        <p:txBody>
          <a:bodyPr wrap="square" lIns="91440" tIns="45720" rIns="91440" bIns="45720" anchor="t">
            <a:spAutoFit/>
          </a:bodyPr>
          <a:lstStyle/>
          <a:p>
            <a:pPr marL="342900" indent="-342900">
              <a:buFont typeface="Wingdings" panose="05000000000000000000" pitchFamily="2" charset="2"/>
              <a:buChar char="ü"/>
            </a:pPr>
            <a:r>
              <a:rPr lang="en-US" sz="1900" dirty="0">
                <a:solidFill>
                  <a:srgbClr val="4E6D9E"/>
                </a:solidFill>
                <a:latin typeface="Gill Sans MT" panose="020B0502020104020203" pitchFamily="34" charset="0"/>
              </a:rPr>
              <a:t>See the link for Department and Ancillary reviews that may be required:</a:t>
            </a:r>
          </a:p>
          <a:p>
            <a:pPr marL="617220" lvl="1" indent="-342900">
              <a:buFont typeface="Wingdings" panose="05000000000000000000" pitchFamily="2" charset="2"/>
              <a:buChar char="v"/>
            </a:pPr>
            <a:r>
              <a:rPr lang="en-US" sz="1900" dirty="0">
                <a:solidFill>
                  <a:srgbClr val="68ACE5"/>
                </a:solidFill>
                <a:latin typeface="Gill Sans MT" panose="020B0502020104020203" pitchFamily="34" charset="0"/>
                <a:hlinkClick r:id="rId2">
                  <a:extLst>
                    <a:ext uri="{A12FA001-AC4F-418D-AE19-62706E023703}">
                      <ahyp:hlinkClr xmlns:ahyp="http://schemas.microsoft.com/office/drawing/2018/hyperlinkcolor" val="tx"/>
                    </a:ext>
                  </a:extLst>
                </a:hlinkClick>
              </a:rPr>
              <a:t>Department &amp; Ancillary Reviews</a:t>
            </a:r>
            <a:endParaRPr lang="en-US" sz="1900" dirty="0">
              <a:solidFill>
                <a:srgbClr val="68ACE5"/>
              </a:solidFill>
              <a:latin typeface="Gill Sans MT" panose="020B0502020104020203" pitchFamily="34" charset="0"/>
            </a:endParaRPr>
          </a:p>
          <a:p>
            <a:pPr marL="1257300" lvl="2" indent="-342900">
              <a:buFont typeface="Arial" panose="020B0604020202020204" pitchFamily="34" charset="0"/>
              <a:buChar char="•"/>
            </a:pPr>
            <a:r>
              <a:rPr lang="en-US" sz="1900" dirty="0">
                <a:solidFill>
                  <a:srgbClr val="4E6D9E"/>
                </a:solidFill>
                <a:latin typeface="Gill Sans MT" panose="020B0502020104020203" pitchFamily="34" charset="0"/>
              </a:rPr>
              <a:t>Includes Conflict of Interest (COI), Biospecimens Transfer Committee (BTC), the Data Trust and many more! </a:t>
            </a:r>
            <a:endParaRPr lang="en-US" sz="1900" dirty="0">
              <a:solidFill>
                <a:srgbClr val="1CADE4"/>
              </a:solidFill>
              <a:latin typeface="Gill Sans MT" panose="020B0502020104020203" pitchFamily="34" charset="0"/>
            </a:endParaRPr>
          </a:p>
          <a:p>
            <a:pPr marL="1257300" lvl="2" indent="-342900">
              <a:buFont typeface="Arial" panose="020B0604020202020204" pitchFamily="34" charset="0"/>
              <a:buChar char="•"/>
            </a:pPr>
            <a:r>
              <a:rPr lang="en-US" sz="1900" dirty="0">
                <a:solidFill>
                  <a:srgbClr val="4E6D9E"/>
                </a:solidFill>
                <a:latin typeface="Gill Sans MT" panose="020B0502020104020203" pitchFamily="34" charset="0"/>
              </a:rPr>
              <a:t>You can reach out to reviewers to check on the status!</a:t>
            </a:r>
          </a:p>
          <a:p>
            <a:pPr marL="342900" indent="-342900">
              <a:buFont typeface="Wingdings" panose="05000000000000000000" pitchFamily="2" charset="2"/>
              <a:buChar char="ü"/>
            </a:pPr>
            <a:r>
              <a:rPr lang="en-US" sz="1900" dirty="0">
                <a:solidFill>
                  <a:srgbClr val="4E6D9E"/>
                </a:solidFill>
                <a:latin typeface="Gill Sans MT" panose="020B0502020104020203" pitchFamily="34" charset="0"/>
              </a:rPr>
              <a:t>Employee/student recruitment: </a:t>
            </a:r>
            <a:r>
              <a:rPr lang="en-US" sz="1900" dirty="0">
                <a:solidFill>
                  <a:srgbClr val="68ACE5"/>
                </a:solidFill>
                <a:latin typeface="Gill Sans MT" panose="020B0502020104020203" pitchFamily="34" charset="0"/>
                <a:hlinkClick r:id="rId3">
                  <a:extLst>
                    <a:ext uri="{A12FA001-AC4F-418D-AE19-62706E023703}">
                      <ahyp:hlinkClr xmlns:ahyp="http://schemas.microsoft.com/office/drawing/2018/hyperlinkcolor" val="tx"/>
                    </a:ext>
                  </a:extLst>
                </a:hlinkClick>
              </a:rPr>
              <a:t>See guidance</a:t>
            </a:r>
            <a:r>
              <a:rPr lang="en-US" sz="1900" i="1" dirty="0">
                <a:solidFill>
                  <a:srgbClr val="68ACE5"/>
                </a:solidFill>
                <a:latin typeface="Gill Sans MT" panose="020B0502020104020203" pitchFamily="34" charset="0"/>
                <a:hlinkClick r:id="rId3">
                  <a:extLst>
                    <a:ext uri="{A12FA001-AC4F-418D-AE19-62706E023703}">
                      <ahyp:hlinkClr xmlns:ahyp="http://schemas.microsoft.com/office/drawing/2018/hyperlinkcolor" val="tx"/>
                    </a:ext>
                  </a:extLst>
                </a:hlinkClick>
              </a:rPr>
              <a:t> </a:t>
            </a:r>
          </a:p>
          <a:p>
            <a:pPr marL="342900" indent="-342900">
              <a:buFont typeface="Wingdings" panose="05000000000000000000" pitchFamily="2" charset="2"/>
              <a:buChar char="ü"/>
            </a:pPr>
            <a:r>
              <a:rPr lang="en-US" sz="1900" dirty="0">
                <a:solidFill>
                  <a:srgbClr val="4E6D9E"/>
                </a:solidFill>
                <a:latin typeface="Gill Sans MT"/>
                <a:ea typeface="MS PGothic"/>
              </a:rPr>
              <a:t>Ensure all study team members have completed </a:t>
            </a:r>
            <a:r>
              <a:rPr lang="en-US" sz="1900" dirty="0">
                <a:solidFill>
                  <a:srgbClr val="68ACE5"/>
                </a:solidFill>
                <a:latin typeface="Gill Sans MT"/>
                <a:ea typeface="MS PGothic"/>
                <a:hlinkClick r:id="rId4">
                  <a:extLst>
                    <a:ext uri="{A12FA001-AC4F-418D-AE19-62706E023703}">
                      <ahyp:hlinkClr xmlns:ahyp="http://schemas.microsoft.com/office/drawing/2018/hyperlinkcolor" val="tx"/>
                    </a:ext>
                  </a:extLst>
                </a:hlinkClick>
              </a:rPr>
              <a:t>training</a:t>
            </a:r>
          </a:p>
          <a:p>
            <a:pPr marL="342900" indent="-342900">
              <a:buFont typeface="Wingdings" panose="05000000000000000000" pitchFamily="2" charset="2"/>
              <a:buChar char="ü"/>
            </a:pPr>
            <a:r>
              <a:rPr lang="en-US" sz="1900" dirty="0">
                <a:solidFill>
                  <a:srgbClr val="4E6D9E"/>
                </a:solidFill>
                <a:latin typeface="Gill Sans MT" panose="020B0502020104020203" pitchFamily="34" charset="0"/>
              </a:rPr>
              <a:t>Stacking and formatting documents in eIRB, instructional video: </a:t>
            </a:r>
            <a:r>
              <a:rPr lang="en-US" sz="1900" dirty="0">
                <a:solidFill>
                  <a:srgbClr val="68ACE5"/>
                </a:solidFill>
                <a:latin typeface="Gill Sans MT" panose="020B0502020104020203" pitchFamily="34" charset="0"/>
                <a:hlinkClick r:id="rId5">
                  <a:extLst>
                    <a:ext uri="{A12FA001-AC4F-418D-AE19-62706E023703}">
                      <ahyp:hlinkClr xmlns:ahyp="http://schemas.microsoft.com/office/drawing/2018/hyperlinkcolor" val="tx"/>
                    </a:ext>
                  </a:extLst>
                </a:hlinkClick>
              </a:rPr>
              <a:t>click here</a:t>
            </a:r>
          </a:p>
          <a:p>
            <a:pPr marL="342900" indent="-342900">
              <a:buFont typeface="Wingdings" panose="05000000000000000000" pitchFamily="2" charset="2"/>
              <a:buChar char="ü"/>
            </a:pPr>
            <a:r>
              <a:rPr lang="en-US" sz="1900" dirty="0">
                <a:solidFill>
                  <a:srgbClr val="4E6D9E"/>
                </a:solidFill>
                <a:latin typeface="Gill Sans MT" panose="020B0502020104020203" pitchFamily="34" charset="0"/>
              </a:rPr>
              <a:t>If you're unsure how to respond to a review comment, reach out to the primary reviewer listed in the Board's letter</a:t>
            </a:r>
          </a:p>
          <a:p>
            <a:pPr marL="342900" indent="-342900">
              <a:buFont typeface="Wingdings" panose="05000000000000000000" pitchFamily="2" charset="2"/>
              <a:buChar char="ü"/>
            </a:pPr>
            <a:r>
              <a:rPr lang="en-US" sz="1900" dirty="0">
                <a:solidFill>
                  <a:srgbClr val="4E6D9E"/>
                </a:solidFill>
                <a:latin typeface="Gill Sans MT" panose="020B0502020104020203" pitchFamily="34" charset="0"/>
              </a:rPr>
              <a:t>For helpful step-by-step guides, please see eIRB Tutorials: </a:t>
            </a:r>
            <a:r>
              <a:rPr lang="en-US" sz="1900" dirty="0">
                <a:solidFill>
                  <a:srgbClr val="68ACE5"/>
                </a:solidFill>
                <a:latin typeface="Gill Sans MT" panose="020B0502020104020203" pitchFamily="34" charset="0"/>
                <a:hlinkClick r:id="rId6">
                  <a:extLst>
                    <a:ext uri="{A12FA001-AC4F-418D-AE19-62706E023703}">
                      <ahyp:hlinkClr xmlns:ahyp="http://schemas.microsoft.com/office/drawing/2018/hyperlinkcolor" val="tx"/>
                    </a:ext>
                  </a:extLst>
                </a:hlinkClick>
              </a:rPr>
              <a:t>click here</a:t>
            </a:r>
            <a:r>
              <a:rPr lang="en-US" sz="1900" dirty="0">
                <a:solidFill>
                  <a:srgbClr val="68ACE5"/>
                </a:solidFill>
                <a:latin typeface="Gill Sans MT" panose="020B0502020104020203" pitchFamily="34" charset="0"/>
              </a:rPr>
              <a:t> </a:t>
            </a:r>
          </a:p>
          <a:p>
            <a:pPr marL="342900" indent="-342900">
              <a:buFont typeface="Wingdings" panose="05000000000000000000" pitchFamily="2" charset="2"/>
              <a:buChar char="ü"/>
            </a:pPr>
            <a:r>
              <a:rPr lang="en-US" sz="1900" dirty="0">
                <a:solidFill>
                  <a:srgbClr val="4E6D9E"/>
                </a:solidFill>
                <a:latin typeface="Gill Sans MT" panose="020B0502020104020203" pitchFamily="34" charset="0"/>
              </a:rPr>
              <a:t>For complicated projects, reach out to IRB ahead of time </a:t>
            </a:r>
          </a:p>
          <a:p>
            <a:pPr marL="800100" lvl="1" indent="-342900">
              <a:spcAft>
                <a:spcPts val="0"/>
              </a:spcAft>
              <a:buFont typeface="Arial" panose="020B0604020202020204" pitchFamily="34" charset="0"/>
              <a:buChar char="•"/>
            </a:pPr>
            <a:r>
              <a:rPr lang="en-US" sz="1900" dirty="0">
                <a:solidFill>
                  <a:srgbClr val="4E6D9E"/>
                </a:solidFill>
                <a:latin typeface="Gill Sans MT" panose="020B0502020104020203" pitchFamily="34" charset="0"/>
              </a:rPr>
              <a:t>Use our Request a Consult Service (linked at the end of these slides)!</a:t>
            </a:r>
            <a:endParaRPr lang="en-US" sz="1900" dirty="0">
              <a:latin typeface="Gill Sans MT" panose="020B0502020104020203" pitchFamily="34" charset="0"/>
            </a:endParaRPr>
          </a:p>
        </p:txBody>
      </p:sp>
    </p:spTree>
    <p:extLst>
      <p:ext uri="{BB962C8B-B14F-4D97-AF65-F5344CB8AC3E}">
        <p14:creationId xmlns:p14="http://schemas.microsoft.com/office/powerpoint/2010/main" val="3315653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841425"/>
            <a:ext cx="9144000" cy="2442999"/>
            <a:chOff x="0" y="0"/>
            <a:chExt cx="4896996" cy="1286847"/>
          </a:xfrm>
        </p:grpSpPr>
        <p:sp>
          <p:nvSpPr>
            <p:cNvPr id="3" name="Freeform 3"/>
            <p:cNvSpPr/>
            <p:nvPr/>
          </p:nvSpPr>
          <p:spPr>
            <a:xfrm>
              <a:off x="0" y="0"/>
              <a:ext cx="4896996" cy="1286847"/>
            </a:xfrm>
            <a:custGeom>
              <a:avLst/>
              <a:gdLst/>
              <a:ahLst/>
              <a:cxnLst/>
              <a:rect l="l" t="t" r="r" b="b"/>
              <a:pathLst>
                <a:path w="4896996" h="1286847">
                  <a:moveTo>
                    <a:pt x="0" y="0"/>
                  </a:moveTo>
                  <a:lnTo>
                    <a:pt x="4896996" y="0"/>
                  </a:lnTo>
                  <a:lnTo>
                    <a:pt x="4896996" y="1286847"/>
                  </a:lnTo>
                  <a:lnTo>
                    <a:pt x="0" y="1286847"/>
                  </a:lnTo>
                  <a:close/>
                </a:path>
              </a:pathLst>
            </a:custGeom>
            <a:solidFill>
              <a:srgbClr val="68ACE5"/>
            </a:solidFill>
          </p:spPr>
          <p:txBody>
            <a:bodyPr/>
            <a:lstStyle/>
            <a:p>
              <a:endParaRPr lang="en-US"/>
            </a:p>
          </p:txBody>
        </p:sp>
        <p:sp>
          <p:nvSpPr>
            <p:cNvPr id="4" name="TextBox 4"/>
            <p:cNvSpPr txBox="1"/>
            <p:nvPr/>
          </p:nvSpPr>
          <p:spPr>
            <a:xfrm>
              <a:off x="0" y="-161925"/>
              <a:ext cx="4896996" cy="1448772"/>
            </a:xfrm>
            <a:prstGeom prst="rect">
              <a:avLst/>
            </a:prstGeom>
          </p:spPr>
          <p:txBody>
            <a:bodyPr lIns="25400" tIns="25400" rIns="25400" bIns="25400" rtlCol="0" anchor="ctr"/>
            <a:lstStyle/>
            <a:p>
              <a:pPr algn="ctr">
                <a:lnSpc>
                  <a:spcPts val="2040"/>
                </a:lnSpc>
              </a:pPr>
              <a:endParaRPr sz="1200"/>
            </a:p>
          </p:txBody>
        </p:sp>
      </p:grpSp>
      <p:sp>
        <p:nvSpPr>
          <p:cNvPr id="5" name="TextBox 5"/>
          <p:cNvSpPr txBox="1"/>
          <p:nvPr/>
        </p:nvSpPr>
        <p:spPr>
          <a:xfrm>
            <a:off x="152400" y="178612"/>
            <a:ext cx="6018415" cy="641714"/>
          </a:xfrm>
          <a:prstGeom prst="rect">
            <a:avLst/>
          </a:prstGeom>
        </p:spPr>
        <p:txBody>
          <a:bodyPr lIns="0" tIns="0" rIns="0" bIns="0" rtlCol="0" anchor="t">
            <a:spAutoFit/>
          </a:bodyPr>
          <a:lstStyle/>
          <a:p>
            <a:pPr>
              <a:lnSpc>
                <a:spcPts val="5440"/>
              </a:lnSpc>
            </a:pPr>
            <a:r>
              <a:rPr lang="en-US" sz="4000" b="1" dirty="0">
                <a:solidFill>
                  <a:srgbClr val="002D72"/>
                </a:solidFill>
                <a:latin typeface="Gill Sans MT" panose="020B0502020104020203" pitchFamily="34" charset="0"/>
                <a:ea typeface="Gill Sans Bold"/>
                <a:cs typeface="Gill Sans Bold"/>
                <a:sym typeface="Gill Sans Bold"/>
              </a:rPr>
              <a:t>Pre-Review Errors</a:t>
            </a:r>
          </a:p>
        </p:txBody>
      </p:sp>
      <p:sp>
        <p:nvSpPr>
          <p:cNvPr id="6" name="TextBox 6"/>
          <p:cNvSpPr txBox="1"/>
          <p:nvPr/>
        </p:nvSpPr>
        <p:spPr>
          <a:xfrm>
            <a:off x="514350" y="1808974"/>
            <a:ext cx="8217882" cy="2680606"/>
          </a:xfrm>
          <a:prstGeom prst="rect">
            <a:avLst/>
          </a:prstGeom>
        </p:spPr>
        <p:txBody>
          <a:bodyPr lIns="0" tIns="0" rIns="0" bIns="0" rtlCol="0" anchor="t">
            <a:spAutoFit/>
          </a:bodyPr>
          <a:lstStyle/>
          <a:p>
            <a:pPr marL="334643" lvl="1" indent="-167322">
              <a:lnSpc>
                <a:spcPts val="3100"/>
              </a:lnSpc>
              <a:buFont typeface="Arial"/>
              <a:buChar char="•"/>
            </a:pPr>
            <a:r>
              <a:rPr lang="en-US" sz="1800" b="1" dirty="0">
                <a:solidFill>
                  <a:srgbClr val="FFFFFF"/>
                </a:solidFill>
                <a:latin typeface="Gill Sans MT" panose="020B0502020104020203" pitchFamily="34" charset="0"/>
                <a:ea typeface="Arial Bold"/>
                <a:cs typeface="Arial Bold"/>
                <a:sym typeface="Arial Bold"/>
              </a:rPr>
              <a:t>Providing tracked change version of new documents</a:t>
            </a:r>
          </a:p>
          <a:p>
            <a:pPr marL="334643" lvl="1" indent="-167322">
              <a:lnSpc>
                <a:spcPts val="3100"/>
              </a:lnSpc>
              <a:buFont typeface="Arial"/>
              <a:buChar char="•"/>
            </a:pPr>
            <a:r>
              <a:rPr lang="en-US" sz="1800" b="1" dirty="0">
                <a:solidFill>
                  <a:srgbClr val="FFFFFF"/>
                </a:solidFill>
                <a:latin typeface="Gill Sans MT" panose="020B0502020104020203" pitchFamily="34" charset="0"/>
                <a:ea typeface="Arial Bold"/>
                <a:cs typeface="Arial Bold"/>
                <a:sym typeface="Arial Bold"/>
              </a:rPr>
              <a:t>Information inconsistent between protocol, consent form, recruitment material and application sections.</a:t>
            </a:r>
          </a:p>
          <a:p>
            <a:pPr marL="334643" lvl="1" indent="-167322">
              <a:lnSpc>
                <a:spcPts val="3100"/>
              </a:lnSpc>
              <a:buFont typeface="Arial"/>
              <a:buChar char="•"/>
            </a:pPr>
            <a:r>
              <a:rPr lang="en-US" sz="1800" b="1" dirty="0">
                <a:solidFill>
                  <a:srgbClr val="FFFFFF"/>
                </a:solidFill>
                <a:latin typeface="Gill Sans MT" panose="020B0502020104020203" pitchFamily="34" charset="0"/>
                <a:ea typeface="Arial Bold"/>
                <a:cs typeface="Arial Bold"/>
                <a:sym typeface="Arial Bold"/>
              </a:rPr>
              <a:t>Not disclosing conflicts of interest to the Office of Outside Interests</a:t>
            </a:r>
          </a:p>
          <a:p>
            <a:pPr marL="334643" lvl="1" indent="-167322">
              <a:lnSpc>
                <a:spcPts val="3100"/>
              </a:lnSpc>
              <a:buFont typeface="Arial"/>
              <a:buChar char="•"/>
            </a:pPr>
            <a:r>
              <a:rPr lang="en-US" sz="1800" b="1" dirty="0">
                <a:solidFill>
                  <a:srgbClr val="FFFFFF"/>
                </a:solidFill>
                <a:latin typeface="Gill Sans MT" panose="020B0502020104020203" pitchFamily="34" charset="0"/>
                <a:ea typeface="Arial Bold"/>
                <a:cs typeface="Arial Bold"/>
                <a:sym typeface="Arial Bold"/>
              </a:rPr>
              <a:t>Not reviewing and accepting the PRA</a:t>
            </a:r>
          </a:p>
          <a:p>
            <a:pPr marL="334643" lvl="1" indent="-167322">
              <a:lnSpc>
                <a:spcPts val="3100"/>
              </a:lnSpc>
              <a:buFont typeface="Arial"/>
              <a:buChar char="•"/>
            </a:pPr>
            <a:r>
              <a:rPr lang="en-US" sz="1800" b="1" dirty="0">
                <a:solidFill>
                  <a:srgbClr val="FFFFFF"/>
                </a:solidFill>
                <a:latin typeface="Gill Sans MT" panose="020B0502020104020203" pitchFamily="34" charset="0"/>
                <a:ea typeface="Arial Bold"/>
                <a:cs typeface="Arial Bold"/>
                <a:sym typeface="Arial Bold"/>
              </a:rPr>
              <a:t>Not answering all applicable questions</a:t>
            </a:r>
          </a:p>
          <a:p>
            <a:pPr algn="ctr">
              <a:lnSpc>
                <a:spcPts val="2635"/>
              </a:lnSpc>
            </a:pPr>
            <a:endParaRPr lang="en-US" sz="1550" b="1" dirty="0">
              <a:solidFill>
                <a:srgbClr val="FFFFFF"/>
              </a:solidFill>
              <a:latin typeface="Arial Bold"/>
              <a:ea typeface="Arial Bold"/>
              <a:cs typeface="Arial Bold"/>
              <a:sym typeface="Arial Bold"/>
            </a:endParaRPr>
          </a:p>
        </p:txBody>
      </p:sp>
      <p:sp>
        <p:nvSpPr>
          <p:cNvPr id="7" name="TextBox 7"/>
          <p:cNvSpPr txBox="1"/>
          <p:nvPr/>
        </p:nvSpPr>
        <p:spPr>
          <a:xfrm>
            <a:off x="102582" y="1038988"/>
            <a:ext cx="8965218" cy="962186"/>
          </a:xfrm>
          <a:prstGeom prst="rect">
            <a:avLst/>
          </a:prstGeom>
        </p:spPr>
        <p:txBody>
          <a:bodyPr wrap="square" lIns="0" tIns="0" rIns="0" bIns="0" rtlCol="0" anchor="t">
            <a:spAutoFit/>
          </a:bodyPr>
          <a:lstStyle/>
          <a:p>
            <a:pPr algn="ctr">
              <a:lnSpc>
                <a:spcPts val="2635"/>
              </a:lnSpc>
            </a:pPr>
            <a:r>
              <a:rPr lang="en-US" sz="1700" b="1" dirty="0">
                <a:solidFill>
                  <a:srgbClr val="002D72"/>
                </a:solidFill>
                <a:latin typeface="Gill Sans MT" panose="020B0502020104020203" pitchFamily="34" charset="0"/>
                <a:ea typeface="Arial Bold"/>
                <a:cs typeface="Arial Bold"/>
                <a:sym typeface="Arial Bold"/>
              </a:rPr>
              <a:t>A pre-review occurs prior to the application being scheduled for review by the IRB. We try not to return more than twice in a pre-review but there are exceptions to every rule. </a:t>
            </a:r>
          </a:p>
          <a:p>
            <a:pPr algn="ctr">
              <a:lnSpc>
                <a:spcPts val="2635"/>
              </a:lnSpc>
            </a:pPr>
            <a:endParaRPr lang="en-US" sz="1550" b="1" dirty="0">
              <a:solidFill>
                <a:srgbClr val="002D72"/>
              </a:solidFill>
              <a:latin typeface="Arial Bold"/>
              <a:ea typeface="Arial Bold"/>
              <a:cs typeface="Arial Bold"/>
              <a:sym typeface="Arial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041F7A19-11B2-4AB5-BB26-BA28CA473F31}"/>
              </a:ext>
            </a:extLst>
          </p:cNvPr>
          <p:cNvSpPr>
            <a:spLocks noGrp="1"/>
          </p:cNvSpPr>
          <p:nvPr>
            <p:ph type="title"/>
          </p:nvPr>
        </p:nvSpPr>
        <p:spPr/>
        <p:txBody>
          <a:bodyPr/>
          <a:lstStyle/>
          <a:p>
            <a:pPr eaLnBrk="1" hangingPunct="1"/>
            <a:r>
              <a:rPr lang="en-US" altLang="en-US" sz="4000" dirty="0">
                <a:latin typeface="Gill Sans MT" panose="020B0502020104020203" pitchFamily="34" charset="0"/>
                <a:ea typeface="Tahoma" panose="020B0604030504040204" pitchFamily="34" charset="0"/>
                <a:cs typeface="Tahoma" panose="020B0604030504040204" pitchFamily="34" charset="0"/>
              </a:rPr>
              <a:t>Agenda</a:t>
            </a:r>
          </a:p>
        </p:txBody>
      </p:sp>
      <p:sp>
        <p:nvSpPr>
          <p:cNvPr id="14339" name="Content Placeholder 4">
            <a:extLst>
              <a:ext uri="{FF2B5EF4-FFF2-40B4-BE49-F238E27FC236}">
                <a16:creationId xmlns:a16="http://schemas.microsoft.com/office/drawing/2014/main" id="{962483E4-23F1-4FA8-A29B-292E01D25486}"/>
              </a:ext>
            </a:extLst>
          </p:cNvPr>
          <p:cNvSpPr>
            <a:spLocks noGrp="1"/>
          </p:cNvSpPr>
          <p:nvPr>
            <p:ph idx="1"/>
          </p:nvPr>
        </p:nvSpPr>
        <p:spPr>
          <a:xfrm>
            <a:off x="809625" y="1047750"/>
            <a:ext cx="7772400" cy="3600450"/>
          </a:xfrm>
        </p:spPr>
        <p:txBody>
          <a:bodyPr/>
          <a:lstStyle/>
          <a:p>
            <a:pPr eaLnBrk="1" hangingPunct="1">
              <a:spcBef>
                <a:spcPts val="0"/>
              </a:spcBef>
              <a:buClr>
                <a:srgbClr val="F3C300"/>
              </a:buClr>
              <a:buSzPct val="80000"/>
              <a:buFont typeface="Wingdings" panose="05000000000000000000" pitchFamily="2" charset="2"/>
              <a:buChar char="v"/>
            </a:pPr>
            <a:r>
              <a:rPr lang="en-US" altLang="en-US" sz="2600" b="1" dirty="0">
                <a:solidFill>
                  <a:srgbClr val="68ACE5"/>
                </a:solidFill>
                <a:latin typeface="Gill Sans MT" panose="020B0502020104020203" pitchFamily="34" charset="0"/>
                <a:ea typeface="Tahoma" panose="020B0604030504040204" pitchFamily="34" charset="0"/>
                <a:cs typeface="Tahoma" panose="020B0604030504040204" pitchFamily="34" charset="0"/>
              </a:rPr>
              <a:t>IRB Overview</a:t>
            </a:r>
          </a:p>
          <a:p>
            <a:pPr eaLnBrk="1" hangingPunct="1">
              <a:spcBef>
                <a:spcPts val="0"/>
              </a:spcBef>
              <a:buClr>
                <a:srgbClr val="F3C300"/>
              </a:buClr>
              <a:buSzPct val="80000"/>
              <a:buFont typeface="Wingdings" panose="05000000000000000000" pitchFamily="2" charset="2"/>
              <a:buChar char="v"/>
            </a:pPr>
            <a:r>
              <a:rPr lang="en-US" altLang="en-US" sz="2600" b="1" dirty="0">
                <a:solidFill>
                  <a:srgbClr val="68ACE5"/>
                </a:solidFill>
                <a:latin typeface="Gill Sans MT" panose="020B0502020104020203" pitchFamily="34" charset="0"/>
                <a:ea typeface="Tahoma" panose="020B0604030504040204" pitchFamily="34" charset="0"/>
                <a:cs typeface="Tahoma" panose="020B0604030504040204" pitchFamily="34" charset="0"/>
              </a:rPr>
              <a:t>How to effectively work with the IRB</a:t>
            </a:r>
          </a:p>
          <a:p>
            <a:pPr lvl="1">
              <a:spcBef>
                <a:spcPts val="0"/>
              </a:spcBef>
              <a:buClr>
                <a:srgbClr val="F3C300"/>
              </a:buClr>
              <a:buSzPct val="80000"/>
              <a:buFont typeface="Wingdings" panose="05000000000000000000" pitchFamily="2" charset="2"/>
              <a:buChar char="v"/>
            </a:pPr>
            <a:r>
              <a:rPr lang="en-US" altLang="en-US" sz="2200" b="1" dirty="0">
                <a:solidFill>
                  <a:srgbClr val="68ACE5"/>
                </a:solidFill>
                <a:latin typeface="Gill Sans MT" panose="020B0502020104020203" pitchFamily="34" charset="0"/>
                <a:ea typeface="Tahoma" panose="020B0604030504040204" pitchFamily="34" charset="0"/>
                <a:cs typeface="Tahoma" panose="020B0604030504040204" pitchFamily="34" charset="0"/>
              </a:rPr>
              <a:t>eIRB: A brief overview</a:t>
            </a:r>
          </a:p>
          <a:p>
            <a:pPr eaLnBrk="1" hangingPunct="1">
              <a:spcBef>
                <a:spcPts val="0"/>
              </a:spcBef>
              <a:buClr>
                <a:srgbClr val="F3C300"/>
              </a:buClr>
              <a:buSzPct val="80000"/>
              <a:buFont typeface="Wingdings" panose="05000000000000000000" pitchFamily="2" charset="2"/>
              <a:buChar char="v"/>
            </a:pPr>
            <a:r>
              <a:rPr lang="en-US" altLang="en-US" sz="2600" b="1" dirty="0">
                <a:solidFill>
                  <a:srgbClr val="68ACE5"/>
                </a:solidFill>
                <a:latin typeface="Gill Sans MT" panose="020B0502020104020203" pitchFamily="34" charset="0"/>
                <a:ea typeface="Tahoma" panose="020B0604030504040204" pitchFamily="34" charset="0"/>
                <a:cs typeface="Tahoma" panose="020B0604030504040204" pitchFamily="34" charset="0"/>
              </a:rPr>
              <a:t>Common application pitfalls &amp; how to avoid them</a:t>
            </a:r>
          </a:p>
          <a:p>
            <a:pPr eaLnBrk="1" hangingPunct="1">
              <a:spcBef>
                <a:spcPts val="0"/>
              </a:spcBef>
              <a:buClr>
                <a:srgbClr val="F3C300"/>
              </a:buClr>
              <a:buSzPct val="80000"/>
              <a:buFont typeface="Wingdings" panose="05000000000000000000" pitchFamily="2" charset="2"/>
              <a:buChar char="v"/>
            </a:pPr>
            <a:r>
              <a:rPr lang="en-US" altLang="en-US" sz="2600" b="1" dirty="0">
                <a:solidFill>
                  <a:srgbClr val="68ACE5"/>
                </a:solidFill>
                <a:latin typeface="Gill Sans MT" panose="020B0502020104020203" pitchFamily="34" charset="0"/>
                <a:ea typeface="Tahoma" panose="020B0604030504040204" pitchFamily="34" charset="0"/>
                <a:cs typeface="Tahoma" panose="020B0604030504040204" pitchFamily="34" charset="0"/>
              </a:rPr>
              <a:t>Resources: </a:t>
            </a:r>
          </a:p>
          <a:p>
            <a:pPr lvl="1">
              <a:spcBef>
                <a:spcPts val="0"/>
              </a:spcBef>
              <a:buClr>
                <a:srgbClr val="F3C300"/>
              </a:buClr>
              <a:buSzPct val="80000"/>
              <a:buFont typeface="Wingdings" panose="05000000000000000000" pitchFamily="2" charset="2"/>
              <a:buChar char="v"/>
            </a:pPr>
            <a:r>
              <a:rPr lang="en-US" altLang="en-US" sz="2600" dirty="0">
                <a:solidFill>
                  <a:srgbClr val="68ACE5"/>
                </a:solidFill>
                <a:latin typeface="Gill Sans MT" panose="020B0502020104020203" pitchFamily="34" charset="0"/>
                <a:ea typeface="Tahoma" panose="020B0604030504040204" pitchFamily="34" charset="0"/>
                <a:cs typeface="Tahoma" panose="020B0604030504040204" pitchFamily="34" charset="0"/>
              </a:rPr>
              <a:t>Training, Office Hours </a:t>
            </a:r>
          </a:p>
          <a:p>
            <a:pPr lvl="1">
              <a:spcBef>
                <a:spcPts val="0"/>
              </a:spcBef>
              <a:buClr>
                <a:srgbClr val="F3C300"/>
              </a:buClr>
              <a:buSzPct val="80000"/>
              <a:buFont typeface="Wingdings" panose="05000000000000000000" pitchFamily="2" charset="2"/>
              <a:buChar char="v"/>
            </a:pPr>
            <a:r>
              <a:rPr lang="en-US" altLang="en-US" sz="2600" dirty="0">
                <a:solidFill>
                  <a:srgbClr val="68ACE5"/>
                </a:solidFill>
                <a:latin typeface="Gill Sans MT" panose="020B0502020104020203" pitchFamily="34" charset="0"/>
                <a:ea typeface="Tahoma" panose="020B0604030504040204" pitchFamily="34" charset="0"/>
                <a:cs typeface="Tahoma" panose="020B0604030504040204" pitchFamily="34" charset="0"/>
              </a:rPr>
              <a:t>JHMI IRB Request a Consult Service</a:t>
            </a:r>
          </a:p>
          <a:p>
            <a:pPr>
              <a:spcBef>
                <a:spcPts val="0"/>
              </a:spcBef>
              <a:buClr>
                <a:srgbClr val="F3C300"/>
              </a:buClr>
              <a:buSzPct val="80000"/>
              <a:buFont typeface="Wingdings" panose="05000000000000000000" pitchFamily="2" charset="2"/>
              <a:buChar char="v"/>
            </a:pPr>
            <a:r>
              <a:rPr lang="en-US" altLang="en-US" sz="2600" b="1" dirty="0">
                <a:solidFill>
                  <a:srgbClr val="68ACE5"/>
                </a:solidFill>
                <a:latin typeface="Gill Sans MT" panose="020B0502020104020203" pitchFamily="34" charset="0"/>
                <a:ea typeface="Tahoma" panose="020B0604030504040204" pitchFamily="34" charset="0"/>
                <a:cs typeface="Tahoma" panose="020B0604030504040204" pitchFamily="34" charset="0"/>
              </a:rPr>
              <a:t>Questions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841425"/>
            <a:ext cx="9144000" cy="3077012"/>
            <a:chOff x="0" y="0"/>
            <a:chExt cx="4896996" cy="1620813"/>
          </a:xfrm>
        </p:grpSpPr>
        <p:sp>
          <p:nvSpPr>
            <p:cNvPr id="3" name="Freeform 3"/>
            <p:cNvSpPr/>
            <p:nvPr/>
          </p:nvSpPr>
          <p:spPr>
            <a:xfrm>
              <a:off x="0" y="0"/>
              <a:ext cx="4896996" cy="1620813"/>
            </a:xfrm>
            <a:custGeom>
              <a:avLst/>
              <a:gdLst/>
              <a:ahLst/>
              <a:cxnLst/>
              <a:rect l="l" t="t" r="r" b="b"/>
              <a:pathLst>
                <a:path w="4896996" h="1620813">
                  <a:moveTo>
                    <a:pt x="0" y="0"/>
                  </a:moveTo>
                  <a:lnTo>
                    <a:pt x="4896996" y="0"/>
                  </a:lnTo>
                  <a:lnTo>
                    <a:pt x="4896996" y="1620813"/>
                  </a:lnTo>
                  <a:lnTo>
                    <a:pt x="0" y="1620813"/>
                  </a:lnTo>
                  <a:close/>
                </a:path>
              </a:pathLst>
            </a:custGeom>
            <a:solidFill>
              <a:srgbClr val="002D72"/>
            </a:solidFill>
          </p:spPr>
          <p:txBody>
            <a:bodyPr/>
            <a:lstStyle/>
            <a:p>
              <a:endParaRPr lang="en-US"/>
            </a:p>
          </p:txBody>
        </p:sp>
        <p:sp>
          <p:nvSpPr>
            <p:cNvPr id="4" name="TextBox 4"/>
            <p:cNvSpPr txBox="1"/>
            <p:nvPr/>
          </p:nvSpPr>
          <p:spPr>
            <a:xfrm>
              <a:off x="0" y="-161925"/>
              <a:ext cx="4896996" cy="1782738"/>
            </a:xfrm>
            <a:prstGeom prst="rect">
              <a:avLst/>
            </a:prstGeom>
          </p:spPr>
          <p:txBody>
            <a:bodyPr lIns="25400" tIns="25400" rIns="25400" bIns="25400" rtlCol="0" anchor="ctr"/>
            <a:lstStyle/>
            <a:p>
              <a:pPr algn="ctr">
                <a:lnSpc>
                  <a:spcPts val="2040"/>
                </a:lnSpc>
              </a:pPr>
              <a:endParaRPr sz="1200"/>
            </a:p>
          </p:txBody>
        </p:sp>
      </p:grpSp>
      <p:sp>
        <p:nvSpPr>
          <p:cNvPr id="5" name="TextBox 5"/>
          <p:cNvSpPr txBox="1"/>
          <p:nvPr/>
        </p:nvSpPr>
        <p:spPr>
          <a:xfrm>
            <a:off x="76200" y="178612"/>
            <a:ext cx="6018415" cy="641714"/>
          </a:xfrm>
          <a:prstGeom prst="rect">
            <a:avLst/>
          </a:prstGeom>
        </p:spPr>
        <p:txBody>
          <a:bodyPr lIns="0" tIns="0" rIns="0" bIns="0" rtlCol="0" anchor="t">
            <a:spAutoFit/>
          </a:bodyPr>
          <a:lstStyle/>
          <a:p>
            <a:pPr>
              <a:lnSpc>
                <a:spcPts val="5440"/>
              </a:lnSpc>
            </a:pPr>
            <a:r>
              <a:rPr lang="en-US" sz="4000" b="1" dirty="0">
                <a:solidFill>
                  <a:srgbClr val="002D72"/>
                </a:solidFill>
                <a:latin typeface="Gill Sans MT" panose="020B0502020104020203" pitchFamily="34" charset="0"/>
                <a:ea typeface="Gill Sans Bold"/>
                <a:cs typeface="Gill Sans Bold"/>
                <a:sym typeface="Gill Sans Bold"/>
              </a:rPr>
              <a:t>Post-Review Errors</a:t>
            </a:r>
          </a:p>
        </p:txBody>
      </p:sp>
      <p:sp>
        <p:nvSpPr>
          <p:cNvPr id="6" name="TextBox 6"/>
          <p:cNvSpPr txBox="1"/>
          <p:nvPr/>
        </p:nvSpPr>
        <p:spPr>
          <a:xfrm>
            <a:off x="295584" y="1916768"/>
            <a:ext cx="8756195" cy="3078150"/>
          </a:xfrm>
          <a:prstGeom prst="rect">
            <a:avLst/>
          </a:prstGeom>
        </p:spPr>
        <p:txBody>
          <a:bodyPr lIns="0" tIns="0" rIns="0" bIns="0" rtlCol="0" anchor="t">
            <a:spAutoFit/>
          </a:bodyPr>
          <a:lstStyle/>
          <a:p>
            <a:pPr marL="334643" lvl="1" indent="-167322">
              <a:lnSpc>
                <a:spcPts val="3100"/>
              </a:lnSpc>
              <a:buFont typeface="Arial"/>
              <a:buChar char="•"/>
            </a:pPr>
            <a:r>
              <a:rPr lang="en-US" sz="1600" b="1" dirty="0">
                <a:solidFill>
                  <a:srgbClr val="FFFFFF"/>
                </a:solidFill>
                <a:latin typeface="Gill Sans MT" panose="020B0502020104020203" pitchFamily="34" charset="0"/>
                <a:ea typeface="Arial Bold"/>
                <a:cs typeface="Arial Bold"/>
                <a:sym typeface="Arial Bold"/>
              </a:rPr>
              <a:t>Not identifying additional changes being proposed outside of what the Board has requested</a:t>
            </a:r>
          </a:p>
          <a:p>
            <a:pPr marL="334643" lvl="1" indent="-167322">
              <a:lnSpc>
                <a:spcPts val="3100"/>
              </a:lnSpc>
              <a:buFont typeface="Arial"/>
              <a:buChar char="•"/>
            </a:pPr>
            <a:r>
              <a:rPr lang="en-US" sz="1600" b="1" dirty="0">
                <a:solidFill>
                  <a:srgbClr val="FFFFFF"/>
                </a:solidFill>
                <a:latin typeface="Gill Sans MT" panose="020B0502020104020203" pitchFamily="34" charset="0"/>
                <a:ea typeface="Arial Bold"/>
                <a:cs typeface="Arial Bold"/>
                <a:sym typeface="Arial Bold"/>
              </a:rPr>
              <a:t>Not reading the entire reviewer note and submitting without addressing all concerns</a:t>
            </a:r>
          </a:p>
          <a:p>
            <a:pPr marL="334643" lvl="1" indent="-167322">
              <a:lnSpc>
                <a:spcPts val="3100"/>
              </a:lnSpc>
              <a:buFont typeface="Arial"/>
              <a:buChar char="•"/>
            </a:pPr>
            <a:r>
              <a:rPr lang="en-US" sz="1600" b="1" dirty="0">
                <a:solidFill>
                  <a:srgbClr val="FFFFFF"/>
                </a:solidFill>
                <a:latin typeface="Gill Sans MT" panose="020B0502020104020203" pitchFamily="34" charset="0"/>
                <a:ea typeface="Arial Bold"/>
                <a:cs typeface="Arial Bold"/>
                <a:sym typeface="Arial Bold"/>
              </a:rPr>
              <a:t>Not responding to the reviewer note and trying to submit. </a:t>
            </a:r>
          </a:p>
          <a:p>
            <a:pPr marL="334643" lvl="1" indent="-167322">
              <a:lnSpc>
                <a:spcPts val="3100"/>
              </a:lnSpc>
              <a:buFont typeface="Arial"/>
              <a:buChar char="•"/>
            </a:pPr>
            <a:r>
              <a:rPr lang="en-US" sz="1600" b="1" dirty="0">
                <a:solidFill>
                  <a:srgbClr val="FFFFFF"/>
                </a:solidFill>
                <a:latin typeface="Gill Sans MT" panose="020B0502020104020203" pitchFamily="34" charset="0"/>
                <a:ea typeface="Arial Bold"/>
                <a:cs typeface="Arial Bold"/>
                <a:sym typeface="Arial Bold"/>
              </a:rPr>
              <a:t>Not providing tracked document</a:t>
            </a:r>
          </a:p>
          <a:p>
            <a:pPr marL="334643" lvl="1" indent="-167322">
              <a:lnSpc>
                <a:spcPts val="3100"/>
              </a:lnSpc>
              <a:buFont typeface="Arial"/>
              <a:buChar char="•"/>
            </a:pPr>
            <a:r>
              <a:rPr lang="en-US" sz="1600" b="1" dirty="0">
                <a:solidFill>
                  <a:srgbClr val="FFFFFF"/>
                </a:solidFill>
                <a:latin typeface="Gill Sans MT" panose="020B0502020104020203" pitchFamily="34" charset="0"/>
                <a:ea typeface="Arial Bold"/>
                <a:cs typeface="Arial Bold"/>
                <a:sym typeface="Arial Bold"/>
              </a:rPr>
              <a:t>Making additional changes when the outcome was “Approved with Administrative Changes”</a:t>
            </a:r>
          </a:p>
          <a:p>
            <a:pPr algn="ctr">
              <a:lnSpc>
                <a:spcPts val="2635"/>
              </a:lnSpc>
            </a:pPr>
            <a:endParaRPr lang="en-US" sz="1550" b="1" dirty="0">
              <a:solidFill>
                <a:srgbClr val="FFFFFF"/>
              </a:solidFill>
              <a:latin typeface="Arial Bold"/>
              <a:ea typeface="Arial Bold"/>
              <a:cs typeface="Arial Bold"/>
              <a:sym typeface="Arial Bold"/>
            </a:endParaRPr>
          </a:p>
        </p:txBody>
      </p:sp>
      <p:sp>
        <p:nvSpPr>
          <p:cNvPr id="7" name="TextBox 7"/>
          <p:cNvSpPr txBox="1"/>
          <p:nvPr/>
        </p:nvSpPr>
        <p:spPr>
          <a:xfrm>
            <a:off x="0" y="1038988"/>
            <a:ext cx="9296400" cy="962186"/>
          </a:xfrm>
          <a:prstGeom prst="rect">
            <a:avLst/>
          </a:prstGeom>
        </p:spPr>
        <p:txBody>
          <a:bodyPr wrap="square" lIns="0" tIns="0" rIns="0" bIns="0" rtlCol="0" anchor="t">
            <a:spAutoFit/>
          </a:bodyPr>
          <a:lstStyle/>
          <a:p>
            <a:pPr algn="ctr">
              <a:lnSpc>
                <a:spcPts val="2635"/>
              </a:lnSpc>
            </a:pPr>
            <a:r>
              <a:rPr lang="en-US" sz="1800" b="1" dirty="0">
                <a:solidFill>
                  <a:srgbClr val="002D72"/>
                </a:solidFill>
                <a:latin typeface="Gill Sans MT" panose="020B0502020104020203" pitchFamily="34" charset="0"/>
                <a:ea typeface="Arial Bold"/>
                <a:cs typeface="Arial Bold"/>
                <a:sym typeface="Arial Bold"/>
              </a:rPr>
              <a:t>Post meeting errors occur after the IRB or a single reviewer has reviewed your application and tabled it with issues or approved with administrative changes. </a:t>
            </a:r>
          </a:p>
          <a:p>
            <a:pPr algn="ctr">
              <a:lnSpc>
                <a:spcPts val="2635"/>
              </a:lnSpc>
            </a:pPr>
            <a:endParaRPr lang="en-US" sz="1550" b="1" dirty="0">
              <a:solidFill>
                <a:srgbClr val="002D72"/>
              </a:solidFill>
              <a:latin typeface="Arial Bold"/>
              <a:ea typeface="Arial Bold"/>
              <a:cs typeface="Arial Bold"/>
              <a:sym typeface="Arial Bo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151550"/>
            <a:ext cx="9144000" cy="1968999"/>
            <a:chOff x="0" y="0"/>
            <a:chExt cx="4896996" cy="1037168"/>
          </a:xfrm>
        </p:grpSpPr>
        <p:sp>
          <p:nvSpPr>
            <p:cNvPr id="3" name="Freeform 3"/>
            <p:cNvSpPr/>
            <p:nvPr/>
          </p:nvSpPr>
          <p:spPr>
            <a:xfrm>
              <a:off x="0" y="0"/>
              <a:ext cx="4896996" cy="1037168"/>
            </a:xfrm>
            <a:custGeom>
              <a:avLst/>
              <a:gdLst/>
              <a:ahLst/>
              <a:cxnLst/>
              <a:rect l="l" t="t" r="r" b="b"/>
              <a:pathLst>
                <a:path w="4896996" h="1037168">
                  <a:moveTo>
                    <a:pt x="0" y="0"/>
                  </a:moveTo>
                  <a:lnTo>
                    <a:pt x="4896996" y="0"/>
                  </a:lnTo>
                  <a:lnTo>
                    <a:pt x="4896996" y="1037168"/>
                  </a:lnTo>
                  <a:lnTo>
                    <a:pt x="0" y="1037168"/>
                  </a:lnTo>
                  <a:close/>
                </a:path>
              </a:pathLst>
            </a:custGeom>
            <a:solidFill>
              <a:srgbClr val="F1C400"/>
            </a:solidFill>
          </p:spPr>
          <p:txBody>
            <a:bodyPr/>
            <a:lstStyle/>
            <a:p>
              <a:endParaRPr lang="en-US"/>
            </a:p>
          </p:txBody>
        </p:sp>
        <p:sp>
          <p:nvSpPr>
            <p:cNvPr id="4" name="TextBox 4"/>
            <p:cNvSpPr txBox="1"/>
            <p:nvPr/>
          </p:nvSpPr>
          <p:spPr>
            <a:xfrm>
              <a:off x="0" y="-161925"/>
              <a:ext cx="4896996" cy="1199093"/>
            </a:xfrm>
            <a:prstGeom prst="rect">
              <a:avLst/>
            </a:prstGeom>
          </p:spPr>
          <p:txBody>
            <a:bodyPr lIns="25400" tIns="25400" rIns="25400" bIns="25400" rtlCol="0" anchor="ctr"/>
            <a:lstStyle/>
            <a:p>
              <a:pPr algn="ctr">
                <a:lnSpc>
                  <a:spcPts val="2040"/>
                </a:lnSpc>
              </a:pPr>
              <a:endParaRPr sz="1200"/>
            </a:p>
          </p:txBody>
        </p:sp>
      </p:grpSp>
      <p:sp>
        <p:nvSpPr>
          <p:cNvPr id="5" name="TextBox 5"/>
          <p:cNvSpPr txBox="1"/>
          <p:nvPr/>
        </p:nvSpPr>
        <p:spPr>
          <a:xfrm>
            <a:off x="156172" y="203820"/>
            <a:ext cx="6930428" cy="1305357"/>
          </a:xfrm>
          <a:prstGeom prst="rect">
            <a:avLst/>
          </a:prstGeom>
        </p:spPr>
        <p:txBody>
          <a:bodyPr wrap="square" lIns="0" tIns="0" rIns="0" bIns="0" rtlCol="0" anchor="t">
            <a:spAutoFit/>
          </a:bodyPr>
          <a:lstStyle/>
          <a:p>
            <a:pPr>
              <a:lnSpc>
                <a:spcPts val="5440"/>
              </a:lnSpc>
            </a:pPr>
            <a:r>
              <a:rPr lang="en-US" sz="4000" b="1" dirty="0">
                <a:solidFill>
                  <a:srgbClr val="002D72"/>
                </a:solidFill>
                <a:latin typeface="Gill Sans MT" panose="020B0502020104020203" pitchFamily="34" charset="0"/>
                <a:ea typeface="Gill Sans Bold"/>
                <a:cs typeface="Gill Sans Bold"/>
                <a:sym typeface="Gill Sans Bold"/>
              </a:rPr>
              <a:t>Study Team Member Errors</a:t>
            </a:r>
          </a:p>
          <a:p>
            <a:pPr>
              <a:lnSpc>
                <a:spcPts val="5440"/>
              </a:lnSpc>
            </a:pPr>
            <a:endParaRPr lang="en-US" sz="3200" b="1" dirty="0">
              <a:solidFill>
                <a:srgbClr val="002D72"/>
              </a:solidFill>
              <a:latin typeface="Gill Sans Bold"/>
              <a:ea typeface="Gill Sans Bold"/>
              <a:cs typeface="Gill Sans Bold"/>
              <a:sym typeface="Gill Sans Bold"/>
            </a:endParaRPr>
          </a:p>
        </p:txBody>
      </p:sp>
      <p:sp>
        <p:nvSpPr>
          <p:cNvPr id="6" name="TextBox 6"/>
          <p:cNvSpPr txBox="1"/>
          <p:nvPr/>
        </p:nvSpPr>
        <p:spPr>
          <a:xfrm>
            <a:off x="193903" y="2205290"/>
            <a:ext cx="8756195" cy="1885516"/>
          </a:xfrm>
          <a:prstGeom prst="rect">
            <a:avLst/>
          </a:prstGeom>
        </p:spPr>
        <p:txBody>
          <a:bodyPr lIns="0" tIns="0" rIns="0" bIns="0" rtlCol="0" anchor="t">
            <a:spAutoFit/>
          </a:bodyPr>
          <a:lstStyle/>
          <a:p>
            <a:pPr marL="334643" lvl="1" indent="-167322">
              <a:lnSpc>
                <a:spcPts val="3100"/>
              </a:lnSpc>
              <a:buFont typeface="Arial"/>
              <a:buChar char="•"/>
            </a:pPr>
            <a:r>
              <a:rPr lang="en-US" sz="2000" b="1" dirty="0">
                <a:solidFill>
                  <a:srgbClr val="002D72"/>
                </a:solidFill>
                <a:latin typeface="Gill Sans MT" panose="020B0502020104020203" pitchFamily="34" charset="0"/>
                <a:ea typeface="Arial Bold"/>
                <a:cs typeface="Arial Bold"/>
                <a:sym typeface="Arial Bold"/>
              </a:rPr>
              <a:t>Missing Initial IRB Compliance training and/or recertification compliance training certificates/dates</a:t>
            </a:r>
          </a:p>
          <a:p>
            <a:pPr marL="334643" lvl="1" indent="-167322">
              <a:lnSpc>
                <a:spcPts val="3100"/>
              </a:lnSpc>
              <a:buFont typeface="Arial"/>
              <a:buChar char="•"/>
            </a:pPr>
            <a:r>
              <a:rPr lang="en-US" sz="2000" b="1" dirty="0">
                <a:solidFill>
                  <a:srgbClr val="002D72"/>
                </a:solidFill>
                <a:latin typeface="Gill Sans MT" panose="020B0502020104020203" pitchFamily="34" charset="0"/>
                <a:ea typeface="Arial Bold"/>
                <a:cs typeface="Arial Bold"/>
                <a:sym typeface="Arial Bold"/>
              </a:rPr>
              <a:t>Changing the PI/Study Team Member but not revising documents/sections to reflect these changes</a:t>
            </a:r>
          </a:p>
          <a:p>
            <a:pPr algn="ctr">
              <a:lnSpc>
                <a:spcPts val="2635"/>
              </a:lnSpc>
            </a:pPr>
            <a:endParaRPr lang="en-US" sz="1550" b="1" dirty="0">
              <a:solidFill>
                <a:srgbClr val="002D72"/>
              </a:solidFill>
              <a:latin typeface="Arial Bold"/>
              <a:ea typeface="Arial Bold"/>
              <a:cs typeface="Arial Bold"/>
              <a:sym typeface="Arial Bold"/>
            </a:endParaRPr>
          </a:p>
        </p:txBody>
      </p:sp>
      <p:sp>
        <p:nvSpPr>
          <p:cNvPr id="7" name="TextBox 7"/>
          <p:cNvSpPr txBox="1"/>
          <p:nvPr/>
        </p:nvSpPr>
        <p:spPr>
          <a:xfrm>
            <a:off x="0" y="1003100"/>
            <a:ext cx="9144000" cy="1295611"/>
          </a:xfrm>
          <a:prstGeom prst="rect">
            <a:avLst/>
          </a:prstGeom>
        </p:spPr>
        <p:txBody>
          <a:bodyPr wrap="square" lIns="0" tIns="0" rIns="0" bIns="0" rtlCol="0" anchor="t">
            <a:spAutoFit/>
          </a:bodyPr>
          <a:lstStyle/>
          <a:p>
            <a:pPr algn="ctr">
              <a:lnSpc>
                <a:spcPts val="2635"/>
              </a:lnSpc>
            </a:pPr>
            <a:r>
              <a:rPr lang="en-US" sz="1800" b="1" dirty="0">
                <a:solidFill>
                  <a:srgbClr val="002D72"/>
                </a:solidFill>
                <a:latin typeface="Gill Sans MT" panose="020B0502020104020203" pitchFamily="34" charset="0"/>
                <a:ea typeface="Arial Bold"/>
                <a:cs typeface="Arial Bold"/>
                <a:sym typeface="Arial Bold"/>
              </a:rPr>
              <a:t>One of the most frequent issues we encounter is related to study team members. Training and document updates can all prolong the review of a study if not done properly.</a:t>
            </a:r>
          </a:p>
          <a:p>
            <a:pPr algn="ctr">
              <a:lnSpc>
                <a:spcPts val="2635"/>
              </a:lnSpc>
            </a:pPr>
            <a:endParaRPr lang="en-US" sz="1550" b="1" dirty="0">
              <a:solidFill>
                <a:srgbClr val="002D72"/>
              </a:solidFill>
              <a:latin typeface="Arial Bold"/>
              <a:ea typeface="Arial Bold"/>
              <a:cs typeface="Arial Bold"/>
              <a:sym typeface="Arial Bo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127625"/>
            <a:ext cx="9144000" cy="2796122"/>
            <a:chOff x="0" y="0"/>
            <a:chExt cx="4896996" cy="1472854"/>
          </a:xfrm>
        </p:grpSpPr>
        <p:sp>
          <p:nvSpPr>
            <p:cNvPr id="3" name="Freeform 3"/>
            <p:cNvSpPr/>
            <p:nvPr/>
          </p:nvSpPr>
          <p:spPr>
            <a:xfrm>
              <a:off x="0" y="0"/>
              <a:ext cx="4896996" cy="1472854"/>
            </a:xfrm>
            <a:custGeom>
              <a:avLst/>
              <a:gdLst/>
              <a:ahLst/>
              <a:cxnLst/>
              <a:rect l="l" t="t" r="r" b="b"/>
              <a:pathLst>
                <a:path w="4896996" h="1472854">
                  <a:moveTo>
                    <a:pt x="0" y="0"/>
                  </a:moveTo>
                  <a:lnTo>
                    <a:pt x="4896996" y="0"/>
                  </a:lnTo>
                  <a:lnTo>
                    <a:pt x="4896996" y="1472854"/>
                  </a:lnTo>
                  <a:lnTo>
                    <a:pt x="0" y="1472854"/>
                  </a:lnTo>
                  <a:close/>
                </a:path>
              </a:pathLst>
            </a:custGeom>
            <a:solidFill>
              <a:srgbClr val="68ACE5"/>
            </a:solidFill>
          </p:spPr>
          <p:txBody>
            <a:bodyPr/>
            <a:lstStyle/>
            <a:p>
              <a:endParaRPr lang="en-US"/>
            </a:p>
          </p:txBody>
        </p:sp>
        <p:sp>
          <p:nvSpPr>
            <p:cNvPr id="4" name="TextBox 4"/>
            <p:cNvSpPr txBox="1"/>
            <p:nvPr/>
          </p:nvSpPr>
          <p:spPr>
            <a:xfrm>
              <a:off x="0" y="-161925"/>
              <a:ext cx="4896996" cy="1634779"/>
            </a:xfrm>
            <a:prstGeom prst="rect">
              <a:avLst/>
            </a:prstGeom>
          </p:spPr>
          <p:txBody>
            <a:bodyPr lIns="25400" tIns="25400" rIns="25400" bIns="25400" rtlCol="0" anchor="ctr"/>
            <a:lstStyle/>
            <a:p>
              <a:pPr algn="ctr">
                <a:lnSpc>
                  <a:spcPts val="2040"/>
                </a:lnSpc>
              </a:pPr>
              <a:endParaRPr sz="1200"/>
            </a:p>
          </p:txBody>
        </p:sp>
      </p:grpSp>
      <p:sp>
        <p:nvSpPr>
          <p:cNvPr id="5" name="TextBox 5"/>
          <p:cNvSpPr txBox="1"/>
          <p:nvPr/>
        </p:nvSpPr>
        <p:spPr>
          <a:xfrm>
            <a:off x="193903" y="217153"/>
            <a:ext cx="6018415" cy="641714"/>
          </a:xfrm>
          <a:prstGeom prst="rect">
            <a:avLst/>
          </a:prstGeom>
        </p:spPr>
        <p:txBody>
          <a:bodyPr lIns="0" tIns="0" rIns="0" bIns="0" rtlCol="0" anchor="t">
            <a:spAutoFit/>
          </a:bodyPr>
          <a:lstStyle/>
          <a:p>
            <a:pPr>
              <a:lnSpc>
                <a:spcPts val="5440"/>
              </a:lnSpc>
            </a:pPr>
            <a:r>
              <a:rPr lang="en-US" sz="4000" b="1" dirty="0">
                <a:solidFill>
                  <a:srgbClr val="002D72"/>
                </a:solidFill>
                <a:latin typeface="Gill Sans MT" panose="020B0502020104020203" pitchFamily="34" charset="0"/>
                <a:ea typeface="Gill Sans Bold"/>
                <a:cs typeface="Gill Sans Bold"/>
                <a:sym typeface="Gill Sans Bold"/>
              </a:rPr>
              <a:t>Consent Form Errors</a:t>
            </a:r>
          </a:p>
        </p:txBody>
      </p:sp>
      <p:sp>
        <p:nvSpPr>
          <p:cNvPr id="6" name="TextBox 6"/>
          <p:cNvSpPr txBox="1"/>
          <p:nvPr/>
        </p:nvSpPr>
        <p:spPr>
          <a:xfrm>
            <a:off x="117582" y="2148008"/>
            <a:ext cx="8756195" cy="2728696"/>
          </a:xfrm>
          <a:prstGeom prst="rect">
            <a:avLst/>
          </a:prstGeom>
        </p:spPr>
        <p:txBody>
          <a:bodyPr lIns="0" tIns="0" rIns="0" bIns="0" rtlCol="0" anchor="t">
            <a:spAutoFit/>
          </a:bodyPr>
          <a:lstStyle/>
          <a:p>
            <a:pPr marL="334643" lvl="1" indent="-167322">
              <a:lnSpc>
                <a:spcPts val="3100"/>
              </a:lnSpc>
              <a:buFont typeface="Arial"/>
              <a:buChar char="•"/>
            </a:pPr>
            <a:r>
              <a:rPr lang="en-US" sz="1600" b="1" dirty="0">
                <a:solidFill>
                  <a:srgbClr val="FFFFFF"/>
                </a:solidFill>
                <a:latin typeface="Gill Sans MT" panose="020B0502020104020203" pitchFamily="34" charset="0"/>
                <a:ea typeface="Arial Bold"/>
                <a:cs typeface="Arial Bold"/>
                <a:sym typeface="Arial Bold"/>
              </a:rPr>
              <a:t>Not including or removing required language (e.g., Conflict of Interest, Radiation, Certificate of Confidentiality)</a:t>
            </a:r>
          </a:p>
          <a:p>
            <a:pPr marL="334643" lvl="1" indent="-167322">
              <a:lnSpc>
                <a:spcPts val="3100"/>
              </a:lnSpc>
              <a:buFont typeface="Arial"/>
              <a:buChar char="•"/>
            </a:pPr>
            <a:r>
              <a:rPr lang="en-US" sz="1600" b="1" dirty="0">
                <a:solidFill>
                  <a:srgbClr val="FFFFFF"/>
                </a:solidFill>
                <a:latin typeface="Gill Sans MT" panose="020B0502020104020203" pitchFamily="34" charset="0"/>
                <a:ea typeface="Arial Bold"/>
                <a:cs typeface="Arial Bold"/>
                <a:sym typeface="Arial Bold"/>
              </a:rPr>
              <a:t>It’s important to use the last approved WORD version of the Hopkins Informed Consent document when making changes. Please avoid converting the PDF copies of stamped consent documents to a Word document to create tracked versions. Inconsistent formatting makes it difficult to distinguish the changes from the last approved version in such cases.</a:t>
            </a:r>
          </a:p>
        </p:txBody>
      </p:sp>
      <p:sp>
        <p:nvSpPr>
          <p:cNvPr id="7" name="TextBox 7"/>
          <p:cNvSpPr txBox="1"/>
          <p:nvPr/>
        </p:nvSpPr>
        <p:spPr>
          <a:xfrm>
            <a:off x="193903" y="955795"/>
            <a:ext cx="8869839" cy="1295611"/>
          </a:xfrm>
          <a:prstGeom prst="rect">
            <a:avLst/>
          </a:prstGeom>
        </p:spPr>
        <p:txBody>
          <a:bodyPr lIns="0" tIns="0" rIns="0" bIns="0" rtlCol="0" anchor="t">
            <a:spAutoFit/>
          </a:bodyPr>
          <a:lstStyle/>
          <a:p>
            <a:pPr algn="ctr">
              <a:lnSpc>
                <a:spcPts val="2635"/>
              </a:lnSpc>
            </a:pPr>
            <a:r>
              <a:rPr lang="en-US" sz="1600" b="1" dirty="0">
                <a:solidFill>
                  <a:srgbClr val="002D72"/>
                </a:solidFill>
                <a:latin typeface="Gill Sans MT" panose="020B0502020104020203" pitchFamily="34" charset="0"/>
                <a:ea typeface="Arial Bold"/>
                <a:cs typeface="Arial Bold"/>
                <a:sym typeface="Arial Bold"/>
              </a:rPr>
              <a:t>Written consent and waiver of documentation of consent involve several necessary elements and various additional factors to take into account. Navigating these forms can be challenging if you are unfamiliar with what needs to be included and how to incorporate it accurately.</a:t>
            </a:r>
          </a:p>
          <a:p>
            <a:pPr algn="ctr">
              <a:lnSpc>
                <a:spcPts val="2635"/>
              </a:lnSpc>
            </a:pPr>
            <a:endParaRPr lang="en-US" sz="1550" b="1" dirty="0">
              <a:solidFill>
                <a:srgbClr val="002D72"/>
              </a:solidFill>
              <a:latin typeface="Arial Bold"/>
              <a:ea typeface="Arial Bold"/>
              <a:cs typeface="Arial Bold"/>
              <a:sym typeface="Arial Bo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228263"/>
            <a:ext cx="7391400" cy="612860"/>
          </a:xfrm>
          <a:prstGeom prst="rect">
            <a:avLst/>
          </a:prstGeom>
        </p:spPr>
        <p:txBody>
          <a:bodyPr wrap="square" lIns="0" tIns="0" rIns="0" bIns="0" rtlCol="0" anchor="t">
            <a:spAutoFit/>
          </a:bodyPr>
          <a:lstStyle/>
          <a:p>
            <a:pPr>
              <a:lnSpc>
                <a:spcPts val="5440"/>
              </a:lnSpc>
            </a:pPr>
            <a:r>
              <a:rPr lang="en-US" sz="3200" b="1" dirty="0">
                <a:solidFill>
                  <a:srgbClr val="002D72"/>
                </a:solidFill>
                <a:latin typeface="Gill Sans MT" panose="020B0502020104020203" pitchFamily="34" charset="0"/>
                <a:ea typeface="Gill Sans Bold"/>
                <a:cs typeface="Gill Sans Bold"/>
                <a:sym typeface="Gill Sans Bold"/>
              </a:rPr>
              <a:t>Other considerations to keep in mind:</a:t>
            </a:r>
          </a:p>
        </p:txBody>
      </p:sp>
      <p:grpSp>
        <p:nvGrpSpPr>
          <p:cNvPr id="13" name="Group 13"/>
          <p:cNvGrpSpPr/>
          <p:nvPr/>
        </p:nvGrpSpPr>
        <p:grpSpPr>
          <a:xfrm>
            <a:off x="83737" y="1006770"/>
            <a:ext cx="8907864" cy="3259627"/>
            <a:chOff x="0" y="-819746"/>
            <a:chExt cx="24384000" cy="8692338"/>
          </a:xfrm>
        </p:grpSpPr>
        <p:grpSp>
          <p:nvGrpSpPr>
            <p:cNvPr id="14" name="Group 14"/>
            <p:cNvGrpSpPr/>
            <p:nvPr/>
          </p:nvGrpSpPr>
          <p:grpSpPr>
            <a:xfrm>
              <a:off x="0" y="0"/>
              <a:ext cx="7660727" cy="7456326"/>
              <a:chOff x="0" y="0"/>
              <a:chExt cx="1513230" cy="1472854"/>
            </a:xfrm>
          </p:grpSpPr>
          <p:sp>
            <p:nvSpPr>
              <p:cNvPr id="15" name="Freeform 15"/>
              <p:cNvSpPr/>
              <p:nvPr/>
            </p:nvSpPr>
            <p:spPr>
              <a:xfrm>
                <a:off x="0" y="0"/>
                <a:ext cx="1513230" cy="1472854"/>
              </a:xfrm>
              <a:custGeom>
                <a:avLst/>
                <a:gdLst/>
                <a:ahLst/>
                <a:cxnLst/>
                <a:rect l="l" t="t" r="r" b="b"/>
                <a:pathLst>
                  <a:path w="1513230" h="1472854">
                    <a:moveTo>
                      <a:pt x="0" y="0"/>
                    </a:moveTo>
                    <a:lnTo>
                      <a:pt x="1513230" y="0"/>
                    </a:lnTo>
                    <a:lnTo>
                      <a:pt x="1513230" y="1472854"/>
                    </a:lnTo>
                    <a:lnTo>
                      <a:pt x="0" y="1472854"/>
                    </a:lnTo>
                    <a:close/>
                  </a:path>
                </a:pathLst>
              </a:custGeom>
              <a:solidFill>
                <a:srgbClr val="002D72"/>
              </a:solidFill>
            </p:spPr>
            <p:txBody>
              <a:bodyPr/>
              <a:lstStyle/>
              <a:p>
                <a:endParaRPr lang="en-US"/>
              </a:p>
            </p:txBody>
          </p:sp>
          <p:sp>
            <p:nvSpPr>
              <p:cNvPr id="16" name="TextBox 16"/>
              <p:cNvSpPr txBox="1"/>
              <p:nvPr/>
            </p:nvSpPr>
            <p:spPr>
              <a:xfrm>
                <a:off x="0" y="-161925"/>
                <a:ext cx="1513230" cy="1634779"/>
              </a:xfrm>
              <a:prstGeom prst="rect">
                <a:avLst/>
              </a:prstGeom>
            </p:spPr>
            <p:txBody>
              <a:bodyPr lIns="25400" tIns="25400" rIns="25400" bIns="25400" rtlCol="0" anchor="ctr"/>
              <a:lstStyle/>
              <a:p>
                <a:pPr algn="ctr">
                  <a:lnSpc>
                    <a:spcPts val="2040"/>
                  </a:lnSpc>
                </a:pPr>
                <a:endParaRPr sz="1200"/>
              </a:p>
            </p:txBody>
          </p:sp>
        </p:grpSp>
        <p:sp>
          <p:nvSpPr>
            <p:cNvPr id="17" name="TextBox 17"/>
            <p:cNvSpPr txBox="1"/>
            <p:nvPr/>
          </p:nvSpPr>
          <p:spPr>
            <a:xfrm>
              <a:off x="219472" y="861099"/>
              <a:ext cx="7221784" cy="7011493"/>
            </a:xfrm>
            <a:prstGeom prst="rect">
              <a:avLst/>
            </a:prstGeom>
          </p:spPr>
          <p:txBody>
            <a:bodyPr lIns="0" tIns="0" rIns="0" bIns="0" rtlCol="0" anchor="t">
              <a:spAutoFit/>
            </a:bodyPr>
            <a:lstStyle/>
            <a:p>
              <a:pPr algn="ctr">
                <a:lnSpc>
                  <a:spcPts val="2635"/>
                </a:lnSpc>
              </a:pPr>
              <a:r>
                <a:rPr lang="en-US" sz="2000" dirty="0">
                  <a:solidFill>
                    <a:srgbClr val="FFFFFF"/>
                  </a:solidFill>
                  <a:latin typeface="Gill Sans MT" panose="020B0502020104020203" pitchFamily="34" charset="0"/>
                  <a:ea typeface="Arial"/>
                  <a:cs typeface="Arial"/>
                  <a:sym typeface="Arial"/>
                </a:rPr>
                <a:t>Scheduling an eIRB application action can take up to 3-6 weeks depending on volume, time of year, staffing and complexity of research project.</a:t>
              </a:r>
            </a:p>
            <a:p>
              <a:pPr algn="ctr">
                <a:lnSpc>
                  <a:spcPts val="2635"/>
                </a:lnSpc>
              </a:pPr>
              <a:endParaRPr lang="en-US" sz="1550" dirty="0">
                <a:solidFill>
                  <a:srgbClr val="FFFFFF"/>
                </a:solidFill>
                <a:latin typeface="Arial"/>
                <a:ea typeface="Arial"/>
                <a:cs typeface="Arial"/>
                <a:sym typeface="Arial"/>
              </a:endParaRPr>
            </a:p>
          </p:txBody>
        </p:sp>
        <p:grpSp>
          <p:nvGrpSpPr>
            <p:cNvPr id="18" name="Group 18"/>
            <p:cNvGrpSpPr/>
            <p:nvPr/>
          </p:nvGrpSpPr>
          <p:grpSpPr>
            <a:xfrm>
              <a:off x="8361637" y="0"/>
              <a:ext cx="7660727" cy="7456326"/>
              <a:chOff x="0" y="0"/>
              <a:chExt cx="1513230" cy="1472854"/>
            </a:xfrm>
          </p:grpSpPr>
          <p:sp>
            <p:nvSpPr>
              <p:cNvPr id="19" name="Freeform 19"/>
              <p:cNvSpPr/>
              <p:nvPr/>
            </p:nvSpPr>
            <p:spPr>
              <a:xfrm>
                <a:off x="0" y="0"/>
                <a:ext cx="1513230" cy="1472854"/>
              </a:xfrm>
              <a:custGeom>
                <a:avLst/>
                <a:gdLst/>
                <a:ahLst/>
                <a:cxnLst/>
                <a:rect l="l" t="t" r="r" b="b"/>
                <a:pathLst>
                  <a:path w="1513230" h="1472854">
                    <a:moveTo>
                      <a:pt x="0" y="0"/>
                    </a:moveTo>
                    <a:lnTo>
                      <a:pt x="1513230" y="0"/>
                    </a:lnTo>
                    <a:lnTo>
                      <a:pt x="1513230" y="1472854"/>
                    </a:lnTo>
                    <a:lnTo>
                      <a:pt x="0" y="1472854"/>
                    </a:lnTo>
                    <a:close/>
                  </a:path>
                </a:pathLst>
              </a:custGeom>
              <a:solidFill>
                <a:srgbClr val="68ACE5"/>
              </a:solidFill>
            </p:spPr>
            <p:txBody>
              <a:bodyPr/>
              <a:lstStyle/>
              <a:p>
                <a:endParaRPr lang="en-US"/>
              </a:p>
            </p:txBody>
          </p:sp>
          <p:sp>
            <p:nvSpPr>
              <p:cNvPr id="20" name="TextBox 20"/>
              <p:cNvSpPr txBox="1"/>
              <p:nvPr/>
            </p:nvSpPr>
            <p:spPr>
              <a:xfrm>
                <a:off x="0" y="-161925"/>
                <a:ext cx="1513230" cy="1634779"/>
              </a:xfrm>
              <a:prstGeom prst="rect">
                <a:avLst/>
              </a:prstGeom>
            </p:spPr>
            <p:txBody>
              <a:bodyPr lIns="25400" tIns="25400" rIns="25400" bIns="25400" rtlCol="0" anchor="ctr"/>
              <a:lstStyle/>
              <a:p>
                <a:pPr algn="ctr">
                  <a:lnSpc>
                    <a:spcPts val="2040"/>
                  </a:lnSpc>
                </a:pPr>
                <a:endParaRPr sz="1200"/>
              </a:p>
            </p:txBody>
          </p:sp>
        </p:grpSp>
        <p:sp>
          <p:nvSpPr>
            <p:cNvPr id="21" name="TextBox 21"/>
            <p:cNvSpPr txBox="1"/>
            <p:nvPr/>
          </p:nvSpPr>
          <p:spPr>
            <a:xfrm>
              <a:off x="8581109" y="1871846"/>
              <a:ext cx="7221784" cy="4344096"/>
            </a:xfrm>
            <a:prstGeom prst="rect">
              <a:avLst/>
            </a:prstGeom>
          </p:spPr>
          <p:txBody>
            <a:bodyPr lIns="0" tIns="0" rIns="0" bIns="0" rtlCol="0" anchor="t">
              <a:spAutoFit/>
            </a:bodyPr>
            <a:lstStyle/>
            <a:p>
              <a:pPr algn="ctr">
                <a:lnSpc>
                  <a:spcPts val="2635"/>
                </a:lnSpc>
              </a:pPr>
              <a:r>
                <a:rPr lang="en-US" dirty="0">
                  <a:solidFill>
                    <a:srgbClr val="FFFFFF"/>
                  </a:solidFill>
                  <a:latin typeface="Gill Sans MT" panose="020B0502020104020203" pitchFamily="34" charset="0"/>
                  <a:ea typeface="Arial"/>
                  <a:cs typeface="Arial"/>
                  <a:sym typeface="Arial"/>
                </a:rPr>
                <a:t>Average scheduling time is 2-4 weeks from the final PI submission date. </a:t>
              </a:r>
            </a:p>
            <a:p>
              <a:pPr algn="ctr">
                <a:lnSpc>
                  <a:spcPts val="2635"/>
                </a:lnSpc>
              </a:pPr>
              <a:endParaRPr lang="en-US" sz="1550" dirty="0">
                <a:solidFill>
                  <a:srgbClr val="FFFFFF"/>
                </a:solidFill>
                <a:latin typeface="Arial"/>
                <a:ea typeface="Arial"/>
                <a:cs typeface="Arial"/>
                <a:sym typeface="Arial"/>
              </a:endParaRPr>
            </a:p>
          </p:txBody>
        </p:sp>
        <p:grpSp>
          <p:nvGrpSpPr>
            <p:cNvPr id="22" name="Group 22"/>
            <p:cNvGrpSpPr/>
            <p:nvPr/>
          </p:nvGrpSpPr>
          <p:grpSpPr>
            <a:xfrm>
              <a:off x="16723273" y="-819746"/>
              <a:ext cx="7660727" cy="8276072"/>
              <a:chOff x="0" y="-161925"/>
              <a:chExt cx="1513230" cy="1634779"/>
            </a:xfrm>
          </p:grpSpPr>
          <p:sp>
            <p:nvSpPr>
              <p:cNvPr id="23" name="Freeform 23"/>
              <p:cNvSpPr/>
              <p:nvPr/>
            </p:nvSpPr>
            <p:spPr>
              <a:xfrm>
                <a:off x="0" y="0"/>
                <a:ext cx="1513230" cy="1472854"/>
              </a:xfrm>
              <a:custGeom>
                <a:avLst/>
                <a:gdLst/>
                <a:ahLst/>
                <a:cxnLst/>
                <a:rect l="l" t="t" r="r" b="b"/>
                <a:pathLst>
                  <a:path w="1513230" h="1472854">
                    <a:moveTo>
                      <a:pt x="0" y="0"/>
                    </a:moveTo>
                    <a:lnTo>
                      <a:pt x="1513230" y="0"/>
                    </a:lnTo>
                    <a:lnTo>
                      <a:pt x="1513230" y="1472854"/>
                    </a:lnTo>
                    <a:lnTo>
                      <a:pt x="0" y="1472854"/>
                    </a:lnTo>
                    <a:close/>
                  </a:path>
                </a:pathLst>
              </a:custGeom>
              <a:solidFill>
                <a:srgbClr val="F1C400"/>
              </a:solidFill>
            </p:spPr>
            <p:txBody>
              <a:bodyPr/>
              <a:lstStyle/>
              <a:p>
                <a:endParaRPr lang="en-US"/>
              </a:p>
            </p:txBody>
          </p:sp>
          <p:sp>
            <p:nvSpPr>
              <p:cNvPr id="24" name="TextBox 24"/>
              <p:cNvSpPr txBox="1"/>
              <p:nvPr/>
            </p:nvSpPr>
            <p:spPr>
              <a:xfrm>
                <a:off x="0" y="-161925"/>
                <a:ext cx="1513230" cy="1634779"/>
              </a:xfrm>
              <a:prstGeom prst="rect">
                <a:avLst/>
              </a:prstGeom>
            </p:spPr>
            <p:txBody>
              <a:bodyPr lIns="25400" tIns="25400" rIns="25400" bIns="25400" rtlCol="0" anchor="ctr"/>
              <a:lstStyle/>
              <a:p>
                <a:pPr algn="ctr">
                  <a:lnSpc>
                    <a:spcPts val="2040"/>
                  </a:lnSpc>
                </a:pPr>
                <a:endParaRPr sz="1200"/>
              </a:p>
            </p:txBody>
          </p:sp>
        </p:grpSp>
        <p:sp>
          <p:nvSpPr>
            <p:cNvPr id="25" name="TextBox 25"/>
            <p:cNvSpPr txBox="1"/>
            <p:nvPr/>
          </p:nvSpPr>
          <p:spPr>
            <a:xfrm>
              <a:off x="16942555" y="861099"/>
              <a:ext cx="7222165" cy="633677"/>
            </a:xfrm>
            <a:prstGeom prst="rect">
              <a:avLst/>
            </a:prstGeom>
          </p:spPr>
          <p:txBody>
            <a:bodyPr lIns="0" tIns="0" rIns="0" bIns="0" rtlCol="0" anchor="t">
              <a:spAutoFit/>
            </a:bodyPr>
            <a:lstStyle/>
            <a:p>
              <a:pPr algn="ctr">
                <a:lnSpc>
                  <a:spcPts val="2040"/>
                </a:lnSpc>
              </a:pPr>
              <a:endParaRPr lang="en-US" sz="1550" dirty="0">
                <a:solidFill>
                  <a:srgbClr val="FFFFFF"/>
                </a:solidFill>
                <a:latin typeface="Arial"/>
                <a:ea typeface="Arial"/>
                <a:cs typeface="Arial"/>
                <a:sym typeface="Arial"/>
              </a:endParaRPr>
            </a:p>
          </p:txBody>
        </p:sp>
      </p:grpSp>
      <p:sp>
        <p:nvSpPr>
          <p:cNvPr id="27" name="TextBox 26">
            <a:extLst>
              <a:ext uri="{FF2B5EF4-FFF2-40B4-BE49-F238E27FC236}">
                <a16:creationId xmlns:a16="http://schemas.microsoft.com/office/drawing/2014/main" id="{994A1483-963B-4793-9D3D-9D7E300129B1}"/>
              </a:ext>
            </a:extLst>
          </p:cNvPr>
          <p:cNvSpPr txBox="1"/>
          <p:nvPr/>
        </p:nvSpPr>
        <p:spPr>
          <a:xfrm>
            <a:off x="6238152" y="1496518"/>
            <a:ext cx="2708312" cy="2431435"/>
          </a:xfrm>
          <a:prstGeom prst="rect">
            <a:avLst/>
          </a:prstGeom>
          <a:noFill/>
        </p:spPr>
        <p:txBody>
          <a:bodyPr wrap="square">
            <a:spAutoFit/>
          </a:bodyPr>
          <a:lstStyle/>
          <a:p>
            <a:pPr algn="ctr"/>
            <a:r>
              <a:rPr lang="en-US" sz="1900" b="1" dirty="0">
                <a:solidFill>
                  <a:srgbClr val="002D72"/>
                </a:solidFill>
                <a:latin typeface="Gill Sans MT" panose="020B0502020104020203" pitchFamily="34" charset="0"/>
                <a:ea typeface="Arial Bold"/>
                <a:cs typeface="Arial Bold"/>
                <a:sym typeface="Arial Bold"/>
              </a:rPr>
              <a:t>Most new applications are returned for corrections and/or clarification at least once.</a:t>
            </a:r>
          </a:p>
          <a:p>
            <a:pPr algn="ctr"/>
            <a:r>
              <a:rPr lang="en-US" sz="1900" b="1" dirty="0">
                <a:solidFill>
                  <a:srgbClr val="002D72"/>
                </a:solidFill>
                <a:latin typeface="Gill Sans MT" panose="020B0502020104020203" pitchFamily="34" charset="0"/>
                <a:ea typeface="Arial Bold"/>
                <a:cs typeface="Arial Bold"/>
                <a:sym typeface="Arial Bold"/>
              </a:rPr>
              <a:t>Don’t hesitate to reach out with any questions!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1E94FE47-4646-4477-8C4A-E10AFFB68658}"/>
              </a:ext>
            </a:extLst>
          </p:cNvPr>
          <p:cNvSpPr txBox="1">
            <a:spLocks/>
          </p:cNvSpPr>
          <p:nvPr/>
        </p:nvSpPr>
        <p:spPr bwMode="black">
          <a:xfrm>
            <a:off x="685800" y="2119528"/>
            <a:ext cx="7772400" cy="904443"/>
          </a:xfrm>
          <a:prstGeom prst="rect">
            <a:avLst/>
          </a:prstGeom>
          <a:solidFill>
            <a:srgbClr val="68ACE5"/>
          </a:solidFill>
          <a:ln w="38100" cap="flat" cmpd="sng" algn="ctr">
            <a:solidFill>
              <a:srgbClr val="F1C400"/>
            </a:solidFill>
            <a:prstDash val="solid"/>
          </a:ln>
          <a:effectLst>
            <a:outerShdw blurRad="63500" sx="102000" sy="102000" algn="ctr" rotWithShape="0">
              <a:prstClr val="black">
                <a:alpha val="40000"/>
              </a:prstClr>
            </a:outerShdw>
            <a:softEdge rad="0"/>
          </a:effectLst>
          <a:scene3d>
            <a:camera prst="orthographicFront"/>
            <a:lightRig rig="threePt" dir="t"/>
          </a:scene3d>
          <a:sp3d contourW="12700">
            <a:contourClr>
              <a:srgbClr val="F1C400"/>
            </a:contourClr>
          </a:sp3d>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chemeClr val="lt1"/>
                </a:solidFill>
                <a:latin typeface="+mn-lt"/>
                <a:ea typeface="+mn-ea"/>
                <a:cs typeface="+mn-cs"/>
              </a:defRPr>
            </a:lvl1pPr>
            <a:lvl2pPr algn="l" rtl="0" eaLnBrk="1" fontAlgn="base" hangingPunct="1">
              <a:spcBef>
                <a:spcPct val="0"/>
              </a:spcBef>
              <a:spcAft>
                <a:spcPct val="0"/>
              </a:spcAft>
              <a:defRPr sz="3600" b="1">
                <a:solidFill>
                  <a:schemeClr val="lt1"/>
                </a:solidFill>
                <a:latin typeface="+mn-lt"/>
                <a:ea typeface="+mn-ea"/>
                <a:cs typeface="+mn-cs"/>
              </a:defRPr>
            </a:lvl2pPr>
            <a:lvl3pPr algn="l" rtl="0" eaLnBrk="1" fontAlgn="base" hangingPunct="1">
              <a:spcBef>
                <a:spcPct val="0"/>
              </a:spcBef>
              <a:spcAft>
                <a:spcPct val="0"/>
              </a:spcAft>
              <a:defRPr sz="3600" b="1">
                <a:solidFill>
                  <a:schemeClr val="lt1"/>
                </a:solidFill>
                <a:latin typeface="+mn-lt"/>
                <a:ea typeface="+mn-ea"/>
                <a:cs typeface="+mn-cs"/>
              </a:defRPr>
            </a:lvl3pPr>
            <a:lvl4pPr algn="l" rtl="0" eaLnBrk="1" fontAlgn="base" hangingPunct="1">
              <a:spcBef>
                <a:spcPct val="0"/>
              </a:spcBef>
              <a:spcAft>
                <a:spcPct val="0"/>
              </a:spcAft>
              <a:defRPr sz="3600" b="1">
                <a:solidFill>
                  <a:schemeClr val="lt1"/>
                </a:solidFill>
                <a:latin typeface="+mn-lt"/>
                <a:ea typeface="+mn-ea"/>
                <a:cs typeface="+mn-cs"/>
              </a:defRPr>
            </a:lvl4pPr>
            <a:lvl5pPr algn="l" rtl="0" eaLnBrk="1" fontAlgn="base" hangingPunct="1">
              <a:spcBef>
                <a:spcPct val="0"/>
              </a:spcBef>
              <a:spcAft>
                <a:spcPct val="0"/>
              </a:spcAft>
              <a:defRPr sz="3600" b="1">
                <a:solidFill>
                  <a:schemeClr val="lt1"/>
                </a:solidFill>
                <a:latin typeface="+mn-lt"/>
                <a:ea typeface="+mn-ea"/>
                <a:cs typeface="+mn-cs"/>
              </a:defRPr>
            </a:lvl5pPr>
            <a:lvl6pPr marL="457200" algn="l" rtl="0" eaLnBrk="1" fontAlgn="base" hangingPunct="1">
              <a:spcBef>
                <a:spcPct val="0"/>
              </a:spcBef>
              <a:spcAft>
                <a:spcPct val="0"/>
              </a:spcAft>
              <a:defRPr sz="3600" b="1">
                <a:solidFill>
                  <a:schemeClr val="lt1"/>
                </a:solidFill>
                <a:latin typeface="+mn-lt"/>
                <a:ea typeface="+mn-ea"/>
                <a:cs typeface="+mn-cs"/>
              </a:defRPr>
            </a:lvl6pPr>
            <a:lvl7pPr marL="914400" algn="l" rtl="0" eaLnBrk="1" fontAlgn="base" hangingPunct="1">
              <a:spcBef>
                <a:spcPct val="0"/>
              </a:spcBef>
              <a:spcAft>
                <a:spcPct val="0"/>
              </a:spcAft>
              <a:defRPr sz="3600" b="1">
                <a:solidFill>
                  <a:schemeClr val="lt1"/>
                </a:solidFill>
                <a:latin typeface="+mn-lt"/>
                <a:ea typeface="+mn-ea"/>
                <a:cs typeface="+mn-cs"/>
              </a:defRPr>
            </a:lvl7pPr>
            <a:lvl8pPr marL="1371600" algn="l" rtl="0" eaLnBrk="1" fontAlgn="base" hangingPunct="1">
              <a:spcBef>
                <a:spcPct val="0"/>
              </a:spcBef>
              <a:spcAft>
                <a:spcPct val="0"/>
              </a:spcAft>
              <a:defRPr sz="3600" b="1">
                <a:solidFill>
                  <a:schemeClr val="lt1"/>
                </a:solidFill>
                <a:latin typeface="+mn-lt"/>
                <a:ea typeface="+mn-ea"/>
                <a:cs typeface="+mn-cs"/>
              </a:defRPr>
            </a:lvl8pPr>
            <a:lvl9pPr marL="1828800" algn="l" rtl="0" eaLnBrk="1" fontAlgn="base" hangingPunct="1">
              <a:spcBef>
                <a:spcPct val="0"/>
              </a:spcBef>
              <a:spcAft>
                <a:spcPct val="0"/>
              </a:spcAft>
              <a:defRPr sz="3600" b="1">
                <a:solidFill>
                  <a:schemeClr val="lt1"/>
                </a:solidFill>
                <a:latin typeface="+mn-lt"/>
                <a:ea typeface="+mn-ea"/>
                <a:cs typeface="+mn-cs"/>
              </a:defRPr>
            </a:lvl9pPr>
          </a:lstStyle>
          <a:p>
            <a:pPr algn="ctr"/>
            <a:r>
              <a:rPr lang="en-US" sz="5400" kern="0" dirty="0">
                <a:solidFill>
                  <a:srgbClr val="002D74"/>
                </a:solidFill>
                <a:latin typeface="Gill Sans MT" panose="020B0502020104020203" pitchFamily="34" charset="0"/>
              </a:rPr>
              <a:t>Resources</a:t>
            </a:r>
          </a:p>
        </p:txBody>
      </p:sp>
    </p:spTree>
    <p:extLst>
      <p:ext uri="{BB962C8B-B14F-4D97-AF65-F5344CB8AC3E}">
        <p14:creationId xmlns:p14="http://schemas.microsoft.com/office/powerpoint/2010/main" val="217098127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ED9ACECE-D78F-43A9-8FDC-545280C211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778835"/>
            <a:ext cx="284662" cy="284799"/>
          </a:xfrm>
          <a:prstGeom prst="rect">
            <a:avLst/>
          </a:prstGeom>
        </p:spPr>
      </p:pic>
      <p:sp>
        <p:nvSpPr>
          <p:cNvPr id="46" name="Content Placeholder 4">
            <a:extLst>
              <a:ext uri="{FF2B5EF4-FFF2-40B4-BE49-F238E27FC236}">
                <a16:creationId xmlns:a16="http://schemas.microsoft.com/office/drawing/2014/main" id="{08D0753A-CC96-49D6-9FA3-56BD523DBEAD}"/>
              </a:ext>
            </a:extLst>
          </p:cNvPr>
          <p:cNvSpPr>
            <a:spLocks noGrp="1"/>
          </p:cNvSpPr>
          <p:nvPr>
            <p:ph idx="1"/>
          </p:nvPr>
        </p:nvSpPr>
        <p:spPr>
          <a:xfrm>
            <a:off x="410687" y="769327"/>
            <a:ext cx="8554536" cy="4191000"/>
          </a:xfrm>
        </p:spPr>
        <p:txBody>
          <a:bodyPr/>
          <a:lstStyle/>
          <a:p>
            <a:pPr marL="0" indent="0" eaLnBrk="1" hangingPunct="1">
              <a:buNone/>
            </a:pPr>
            <a:r>
              <a:rPr lang="en-US" altLang="en-US" sz="1800" b="1" dirty="0">
                <a:solidFill>
                  <a:srgbClr val="68ACE5"/>
                </a:solidFill>
                <a:latin typeface="Gill Sans MT" panose="020B0502020104020203" pitchFamily="34" charset="0"/>
                <a:hlinkClick r:id="rId3">
                  <a:extLst>
                    <a:ext uri="{A12FA001-AC4F-418D-AE19-62706E023703}">
                      <ahyp:hlinkClr xmlns:ahyp="http://schemas.microsoft.com/office/drawing/2018/hyperlinkcolor" val="tx"/>
                    </a:ext>
                  </a:extLst>
                </a:hlinkClick>
              </a:rPr>
              <a:t>Contact us</a:t>
            </a:r>
            <a:r>
              <a:rPr lang="en-US" altLang="en-US" sz="1800" dirty="0">
                <a:latin typeface="Gill Sans MT" panose="020B0502020104020203" pitchFamily="34" charset="0"/>
              </a:rPr>
              <a:t>: find staff phone numbers, emails &amp; Teams Chat links</a:t>
            </a:r>
          </a:p>
          <a:p>
            <a:pPr marL="0" indent="0" eaLnBrk="1" hangingPunct="1">
              <a:buNone/>
            </a:pPr>
            <a:r>
              <a:rPr lang="en-US" altLang="en-US" sz="1800" b="1" dirty="0">
                <a:solidFill>
                  <a:srgbClr val="68ACE5"/>
                </a:solidFill>
                <a:latin typeface="Gill Sans MT" panose="020B0502020104020203" pitchFamily="34" charset="0"/>
                <a:hlinkClick r:id="rId4">
                  <a:extLst>
                    <a:ext uri="{A12FA001-AC4F-418D-AE19-62706E023703}">
                      <ahyp:hlinkClr xmlns:ahyp="http://schemas.microsoft.com/office/drawing/2018/hyperlinkcolor" val="tx"/>
                    </a:ext>
                  </a:extLst>
                </a:hlinkClick>
              </a:rPr>
              <a:t>Forms</a:t>
            </a:r>
            <a:r>
              <a:rPr lang="en-US" altLang="en-US" sz="1800" dirty="0">
                <a:latin typeface="Gill Sans MT" panose="020B0502020104020203" pitchFamily="34" charset="0"/>
              </a:rPr>
              <a:t>: protocol templates &amp; other documents</a:t>
            </a:r>
          </a:p>
          <a:p>
            <a:pPr marL="0" indent="0" eaLnBrk="1" hangingPunct="1">
              <a:buNone/>
            </a:pPr>
            <a:r>
              <a:rPr lang="en-US" altLang="en-US" sz="1800" b="1" dirty="0">
                <a:solidFill>
                  <a:srgbClr val="68ACE5"/>
                </a:solidFill>
                <a:latin typeface="Gill Sans MT" panose="020B0502020104020203" pitchFamily="34" charset="0"/>
                <a:hlinkClick r:id="rId5">
                  <a:extLst>
                    <a:ext uri="{A12FA001-AC4F-418D-AE19-62706E023703}">
                      <ahyp:hlinkClr xmlns:ahyp="http://schemas.microsoft.com/office/drawing/2018/hyperlinkcolor" val="tx"/>
                    </a:ext>
                  </a:extLst>
                </a:hlinkClick>
              </a:rPr>
              <a:t>Tutorials</a:t>
            </a:r>
            <a:r>
              <a:rPr lang="en-US" altLang="en-US" sz="1800" dirty="0">
                <a:latin typeface="Gill Sans MT" panose="020B0502020104020203" pitchFamily="34" charset="0"/>
              </a:rPr>
              <a:t>: includes workflows, training how-</a:t>
            </a:r>
            <a:r>
              <a:rPr lang="en-US" altLang="en-US" sz="1800" dirty="0" err="1">
                <a:latin typeface="Gill Sans MT" panose="020B0502020104020203" pitchFamily="34" charset="0"/>
              </a:rPr>
              <a:t>to’s</a:t>
            </a:r>
            <a:r>
              <a:rPr lang="en-US" altLang="en-US" sz="1800" dirty="0">
                <a:latin typeface="Gill Sans MT" panose="020B0502020104020203" pitchFamily="34" charset="0"/>
              </a:rPr>
              <a:t> &amp; video tutorials</a:t>
            </a:r>
          </a:p>
          <a:p>
            <a:pPr marL="0" indent="0" eaLnBrk="1" hangingPunct="1">
              <a:buNone/>
            </a:pPr>
            <a:r>
              <a:rPr lang="en-US" altLang="en-US" sz="1800" b="1" dirty="0">
                <a:solidFill>
                  <a:srgbClr val="68ACE5"/>
                </a:solidFill>
                <a:latin typeface="Gill Sans MT" panose="020B0502020104020203" pitchFamily="34" charset="0"/>
                <a:hlinkClick r:id="rId6">
                  <a:extLst>
                    <a:ext uri="{A12FA001-AC4F-418D-AE19-62706E023703}">
                      <ahyp:hlinkClr xmlns:ahyp="http://schemas.microsoft.com/office/drawing/2018/hyperlinkcolor" val="tx"/>
                    </a:ext>
                  </a:extLst>
                </a:hlinkClick>
              </a:rPr>
              <a:t>Department &amp; Ancillary Reviews</a:t>
            </a:r>
            <a:r>
              <a:rPr lang="en-US" altLang="en-US" sz="1800" dirty="0">
                <a:latin typeface="Gill Sans MT" panose="020B0502020104020203" pitchFamily="34" charset="0"/>
              </a:rPr>
              <a:t>: list of department &amp; ancillary reviewers and their contact info  </a:t>
            </a:r>
          </a:p>
          <a:p>
            <a:pPr marL="0" indent="0" eaLnBrk="1" hangingPunct="1">
              <a:buNone/>
            </a:pPr>
            <a:r>
              <a:rPr lang="en-US" altLang="en-US" sz="1800" b="1" dirty="0">
                <a:solidFill>
                  <a:srgbClr val="68ACE5"/>
                </a:solidFill>
                <a:latin typeface="Gill Sans MT" panose="020B0502020104020203" pitchFamily="34" charset="0"/>
                <a:hlinkClick r:id="rId7">
                  <a:extLst>
                    <a:ext uri="{A12FA001-AC4F-418D-AE19-62706E023703}">
                      <ahyp:hlinkClr xmlns:ahyp="http://schemas.microsoft.com/office/drawing/2018/hyperlinkcolor" val="tx"/>
                    </a:ext>
                  </a:extLst>
                </a:hlinkClick>
              </a:rPr>
              <a:t>Training Requirements</a:t>
            </a:r>
            <a:r>
              <a:rPr lang="en-US" altLang="en-US" sz="1800" dirty="0">
                <a:latin typeface="Gill Sans MT" panose="020B0502020104020203" pitchFamily="34" charset="0"/>
              </a:rPr>
              <a:t>: IRB compliance &amp; recertification training</a:t>
            </a:r>
          </a:p>
          <a:p>
            <a:pPr marL="0" indent="0" eaLnBrk="1" hangingPunct="1">
              <a:buNone/>
            </a:pPr>
            <a:r>
              <a:rPr lang="en-US" altLang="en-US" sz="1800" b="1" dirty="0">
                <a:solidFill>
                  <a:srgbClr val="68ACE5"/>
                </a:solidFill>
                <a:latin typeface="Gill Sans MT" panose="020B0502020104020203" pitchFamily="34" charset="0"/>
                <a:hlinkClick r:id="rId8">
                  <a:extLst>
                    <a:ext uri="{A12FA001-AC4F-418D-AE19-62706E023703}">
                      <ahyp:hlinkClr xmlns:ahyp="http://schemas.microsoft.com/office/drawing/2018/hyperlinkcolor" val="tx"/>
                    </a:ext>
                  </a:extLst>
                </a:hlinkClick>
              </a:rPr>
              <a:t>Research IT</a:t>
            </a:r>
            <a:r>
              <a:rPr lang="en-US" altLang="en-US" sz="1800" dirty="0">
                <a:latin typeface="Gill Sans MT" panose="020B0502020104020203" pitchFamily="34" charset="0"/>
              </a:rPr>
              <a:t>: Core Services for Research IT will focus on infrastructure, support &amp; service connectivity</a:t>
            </a:r>
          </a:p>
          <a:p>
            <a:pPr marL="0" indent="0" eaLnBrk="1" hangingPunct="1">
              <a:buNone/>
            </a:pPr>
            <a:r>
              <a:rPr lang="en-US" altLang="en-US" sz="1800" b="1" dirty="0">
                <a:solidFill>
                  <a:srgbClr val="68ACE5"/>
                </a:solidFill>
                <a:latin typeface="Gill Sans MT" panose="020B0502020104020203" pitchFamily="34" charset="0"/>
                <a:hlinkClick r:id="rId9">
                  <a:extLst>
                    <a:ext uri="{A12FA001-AC4F-418D-AE19-62706E023703}">
                      <ahyp:hlinkClr xmlns:ahyp="http://schemas.microsoft.com/office/drawing/2018/hyperlinkcolor" val="tx"/>
                    </a:ext>
                  </a:extLst>
                </a:hlinkClick>
              </a:rPr>
              <a:t>Institute for Clinical &amp; Translational Research (ICTR) Services &amp; Resources</a:t>
            </a:r>
            <a:r>
              <a:rPr lang="en-US" altLang="en-US" sz="1800" dirty="0">
                <a:latin typeface="Gill Sans MT" panose="020B0502020104020203" pitchFamily="34" charset="0"/>
              </a:rPr>
              <a:t>: The ICTR offers many different services and assists researchers to develop and produce high quality research, in an efficient way</a:t>
            </a:r>
          </a:p>
          <a:p>
            <a:pPr marL="0" indent="0">
              <a:buNone/>
            </a:pPr>
            <a:r>
              <a:rPr lang="en-US" altLang="en-US" sz="1800" b="1" dirty="0">
                <a:solidFill>
                  <a:srgbClr val="68ACE5"/>
                </a:solidFill>
                <a:latin typeface="Gill Sans MT" panose="020B0502020104020203" pitchFamily="34" charset="0"/>
                <a:ea typeface="MS PGothic"/>
                <a:hlinkClick r:id="rId10">
                  <a:extLst>
                    <a:ext uri="{A12FA001-AC4F-418D-AE19-62706E023703}">
                      <ahyp:hlinkClr xmlns:ahyp="http://schemas.microsoft.com/office/drawing/2018/hyperlinkcolor" val="tx"/>
                    </a:ext>
                  </a:extLst>
                </a:hlinkClick>
              </a:rPr>
              <a:t>Recruitment Innovation Unit (RIU) Consult:</a:t>
            </a:r>
            <a:r>
              <a:rPr lang="en-US" altLang="en-US" sz="1800" b="1" dirty="0">
                <a:solidFill>
                  <a:srgbClr val="68ACE5"/>
                </a:solidFill>
                <a:latin typeface="Gill Sans MT" panose="020B0502020104020203" pitchFamily="34" charset="0"/>
                <a:ea typeface="MS PGothic"/>
              </a:rPr>
              <a:t> </a:t>
            </a:r>
            <a:r>
              <a:rPr lang="en-US" sz="1600" dirty="0">
                <a:latin typeface="Gill Sans MT" panose="020B0502020104020203" pitchFamily="34" charset="0"/>
                <a:ea typeface="Tahoma"/>
                <a:cs typeface="Tahoma"/>
              </a:rPr>
              <a:t>The Recruitment Innovation Unit (RIU) at the Johns Hopkins Institute for Clinical and Translational Research supports research teams in both technology-driven &amp; community engaged recruitment strategies and outreach.</a:t>
            </a:r>
            <a:endParaRPr lang="en-US" sz="1600" cap="all" dirty="0">
              <a:latin typeface="Gill Sans MT" panose="020B0502020104020203" pitchFamily="34" charset="0"/>
              <a:ea typeface="MS PGothic"/>
              <a:cs typeface="Arial"/>
            </a:endParaRPr>
          </a:p>
          <a:p>
            <a:pPr marL="0" indent="0" eaLnBrk="1" hangingPunct="1">
              <a:buNone/>
            </a:pPr>
            <a:endParaRPr lang="en-US" altLang="en-US" sz="1800" dirty="0">
              <a:solidFill>
                <a:srgbClr val="FF0000"/>
              </a:solidFill>
              <a:latin typeface="Gill Sans Bold" panose="020B0604020202020204" charset="0"/>
            </a:endParaRPr>
          </a:p>
        </p:txBody>
      </p:sp>
      <p:pic>
        <p:nvPicPr>
          <p:cNvPr id="47" name="Picture 46">
            <a:extLst>
              <a:ext uri="{FF2B5EF4-FFF2-40B4-BE49-F238E27FC236}">
                <a16:creationId xmlns:a16="http://schemas.microsoft.com/office/drawing/2014/main" id="{5B5CFD46-3758-45F8-A56D-F31107493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99" y="1114055"/>
            <a:ext cx="284662" cy="284799"/>
          </a:xfrm>
          <a:prstGeom prst="rect">
            <a:avLst/>
          </a:prstGeom>
        </p:spPr>
      </p:pic>
      <p:pic>
        <p:nvPicPr>
          <p:cNvPr id="48" name="Picture 47">
            <a:extLst>
              <a:ext uri="{FF2B5EF4-FFF2-40B4-BE49-F238E27FC236}">
                <a16:creationId xmlns:a16="http://schemas.microsoft.com/office/drawing/2014/main" id="{998FED86-7D64-4B75-9AC7-66796279F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930" y="1504950"/>
            <a:ext cx="284662" cy="284799"/>
          </a:xfrm>
          <a:prstGeom prst="rect">
            <a:avLst/>
          </a:prstGeom>
        </p:spPr>
      </p:pic>
      <p:pic>
        <p:nvPicPr>
          <p:cNvPr id="49" name="Picture 48">
            <a:extLst>
              <a:ext uri="{FF2B5EF4-FFF2-40B4-BE49-F238E27FC236}">
                <a16:creationId xmlns:a16="http://schemas.microsoft.com/office/drawing/2014/main" id="{96C84DD5-0291-4A87-9FB5-4ABF1C6177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66" y="1891818"/>
            <a:ext cx="284662" cy="284799"/>
          </a:xfrm>
          <a:prstGeom prst="rect">
            <a:avLst/>
          </a:prstGeom>
        </p:spPr>
      </p:pic>
      <p:pic>
        <p:nvPicPr>
          <p:cNvPr id="50" name="Picture 49">
            <a:extLst>
              <a:ext uri="{FF2B5EF4-FFF2-40B4-BE49-F238E27FC236}">
                <a16:creationId xmlns:a16="http://schemas.microsoft.com/office/drawing/2014/main" id="{C3F99623-5667-48E4-8F81-59C10A431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2527181"/>
            <a:ext cx="284662" cy="284799"/>
          </a:xfrm>
          <a:prstGeom prst="rect">
            <a:avLst/>
          </a:prstGeom>
        </p:spPr>
      </p:pic>
      <p:pic>
        <p:nvPicPr>
          <p:cNvPr id="51" name="Picture 50">
            <a:extLst>
              <a:ext uri="{FF2B5EF4-FFF2-40B4-BE49-F238E27FC236}">
                <a16:creationId xmlns:a16="http://schemas.microsoft.com/office/drawing/2014/main" id="{A0E7963D-97C7-442C-B85F-44CDAF2607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2964470"/>
            <a:ext cx="284662" cy="284799"/>
          </a:xfrm>
          <a:prstGeom prst="rect">
            <a:avLst/>
          </a:prstGeom>
        </p:spPr>
      </p:pic>
      <p:pic>
        <p:nvPicPr>
          <p:cNvPr id="52" name="Picture 51">
            <a:extLst>
              <a:ext uri="{FF2B5EF4-FFF2-40B4-BE49-F238E27FC236}">
                <a16:creationId xmlns:a16="http://schemas.microsoft.com/office/drawing/2014/main" id="{108ED1F3-EBB3-4A67-BDF6-D151FEE10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3544514"/>
            <a:ext cx="284662" cy="284799"/>
          </a:xfrm>
          <a:prstGeom prst="rect">
            <a:avLst/>
          </a:prstGeom>
        </p:spPr>
      </p:pic>
      <p:sp>
        <p:nvSpPr>
          <p:cNvPr id="10" name="TextBox 5">
            <a:extLst>
              <a:ext uri="{FF2B5EF4-FFF2-40B4-BE49-F238E27FC236}">
                <a16:creationId xmlns:a16="http://schemas.microsoft.com/office/drawing/2014/main" id="{AE0B511C-FDE6-44E6-94EA-C67F8A080E3A}"/>
              </a:ext>
            </a:extLst>
          </p:cNvPr>
          <p:cNvSpPr txBox="1"/>
          <p:nvPr/>
        </p:nvSpPr>
        <p:spPr>
          <a:xfrm>
            <a:off x="161927" y="65447"/>
            <a:ext cx="6018415" cy="641714"/>
          </a:xfrm>
          <a:prstGeom prst="rect">
            <a:avLst/>
          </a:prstGeom>
        </p:spPr>
        <p:txBody>
          <a:bodyPr lIns="0" tIns="0" rIns="0" bIns="0" rtlCol="0" anchor="t">
            <a:spAutoFit/>
          </a:bodyPr>
          <a:lstStyle/>
          <a:p>
            <a:pPr>
              <a:lnSpc>
                <a:spcPts val="5440"/>
              </a:lnSpc>
            </a:pPr>
            <a:r>
              <a:rPr lang="en-US" sz="4000" b="1" dirty="0">
                <a:solidFill>
                  <a:srgbClr val="002D72"/>
                </a:solidFill>
                <a:latin typeface="Gill Sans MT" panose="020B0502020104020203" pitchFamily="34" charset="0"/>
                <a:ea typeface="Gill Sans Bold"/>
                <a:cs typeface="Gill Sans Bold"/>
                <a:sym typeface="Gill Sans Bold"/>
              </a:rPr>
              <a:t>Resources:</a:t>
            </a:r>
          </a:p>
        </p:txBody>
      </p:sp>
      <p:pic>
        <p:nvPicPr>
          <p:cNvPr id="11" name="Picture 10">
            <a:extLst>
              <a:ext uri="{FF2B5EF4-FFF2-40B4-BE49-F238E27FC236}">
                <a16:creationId xmlns:a16="http://schemas.microsoft.com/office/drawing/2014/main" id="{A7786CFD-15E6-48A5-9F55-D3281B46AA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66" y="4222265"/>
            <a:ext cx="284662" cy="284799"/>
          </a:xfrm>
          <a:prstGeom prst="rect">
            <a:avLst/>
          </a:prstGeom>
        </p:spPr>
      </p:pic>
    </p:spTree>
    <p:extLst>
      <p:ext uri="{BB962C8B-B14F-4D97-AF65-F5344CB8AC3E}">
        <p14:creationId xmlns:p14="http://schemas.microsoft.com/office/powerpoint/2010/main" val="255570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F710E-5640-4776-9356-BBB9F1E40881}"/>
              </a:ext>
            </a:extLst>
          </p:cNvPr>
          <p:cNvSpPr>
            <a:spLocks noGrp="1"/>
          </p:cNvSpPr>
          <p:nvPr>
            <p:ph type="title"/>
          </p:nvPr>
        </p:nvSpPr>
        <p:spPr>
          <a:xfrm>
            <a:off x="76200" y="209550"/>
            <a:ext cx="7772400" cy="857250"/>
          </a:xfrm>
        </p:spPr>
        <p:txBody>
          <a:bodyPr/>
          <a:lstStyle/>
          <a:p>
            <a:r>
              <a:rPr lang="en-US" sz="4000" dirty="0">
                <a:latin typeface="Gill Sans MT" panose="020B0502020104020203" pitchFamily="34" charset="0"/>
              </a:rPr>
              <a:t>IRB Office Hours</a:t>
            </a:r>
          </a:p>
        </p:txBody>
      </p:sp>
      <p:sp>
        <p:nvSpPr>
          <p:cNvPr id="3" name="Content Placeholder 2">
            <a:extLst>
              <a:ext uri="{FF2B5EF4-FFF2-40B4-BE49-F238E27FC236}">
                <a16:creationId xmlns:a16="http://schemas.microsoft.com/office/drawing/2014/main" id="{36DF206C-B4D6-43AD-94F1-E97590E3D1F0}"/>
              </a:ext>
            </a:extLst>
          </p:cNvPr>
          <p:cNvSpPr>
            <a:spLocks noGrp="1"/>
          </p:cNvSpPr>
          <p:nvPr>
            <p:ph idx="1"/>
          </p:nvPr>
        </p:nvSpPr>
        <p:spPr>
          <a:xfrm>
            <a:off x="0" y="1276350"/>
            <a:ext cx="8991600" cy="3086100"/>
          </a:xfrm>
        </p:spPr>
        <p:txBody>
          <a:bodyPr/>
          <a:lstStyle/>
          <a:p>
            <a:pPr>
              <a:buFont typeface="Wingdings" panose="05000000000000000000" pitchFamily="2" charset="2"/>
              <a:buChar char="v"/>
            </a:pPr>
            <a:r>
              <a:rPr lang="en-US" sz="2400" dirty="0">
                <a:solidFill>
                  <a:srgbClr val="002D74"/>
                </a:solidFill>
                <a:latin typeface="Gill Sans MT"/>
                <a:ea typeface="MS PGothic"/>
                <a:hlinkClick r:id="rId2">
                  <a:extLst>
                    <a:ext uri="{A12FA001-AC4F-418D-AE19-62706E023703}">
                      <ahyp:hlinkClr xmlns:ahyp="http://schemas.microsoft.com/office/drawing/2018/hyperlinkcolor" val="tx"/>
                    </a:ext>
                  </a:extLst>
                </a:hlinkClick>
              </a:rPr>
              <a:t>JHM IRB Office Hours </a:t>
            </a:r>
            <a:r>
              <a:rPr lang="en-US" sz="2400" dirty="0">
                <a:latin typeface="Gill Sans MT"/>
                <a:ea typeface="MS PGothic"/>
              </a:rPr>
              <a:t>are held each month on a variety of topics in order to learn about research related topics in relation to the IRB. Our next session be held on October 27</a:t>
            </a:r>
            <a:r>
              <a:rPr lang="en-US" sz="2400" baseline="30000" dirty="0">
                <a:latin typeface="Gill Sans MT"/>
                <a:ea typeface="MS PGothic"/>
              </a:rPr>
              <a:t>th</a:t>
            </a:r>
            <a:r>
              <a:rPr lang="en-US" sz="2400" dirty="0">
                <a:latin typeface="Gill Sans MT"/>
                <a:ea typeface="MS PGothic"/>
              </a:rPr>
              <a:t> at 1pm and will focus on High Risk Review Committee.</a:t>
            </a:r>
            <a:r>
              <a:rPr lang="en-US" sz="2400" b="1" dirty="0">
                <a:solidFill>
                  <a:srgbClr val="C00000"/>
                </a:solidFill>
                <a:latin typeface="Gill Sans MT"/>
                <a:ea typeface="MS PGothic"/>
              </a:rPr>
              <a:t> </a:t>
            </a:r>
            <a:r>
              <a:rPr lang="en-US" sz="2400" b="1" dirty="0">
                <a:solidFill>
                  <a:srgbClr val="002C77"/>
                </a:solidFill>
                <a:latin typeface="Gill Sans MT"/>
                <a:ea typeface="MS PGothic"/>
                <a:hlinkClick r:id="rId3">
                  <a:extLst>
                    <a:ext uri="{A12FA001-AC4F-418D-AE19-62706E023703}">
                      <ahyp:hlinkClr xmlns:ahyp="http://schemas.microsoft.com/office/drawing/2018/hyperlinkcolor" val="tx"/>
                    </a:ext>
                  </a:extLst>
                </a:hlinkClick>
              </a:rPr>
              <a:t>Register here</a:t>
            </a:r>
          </a:p>
          <a:p>
            <a:pPr>
              <a:buFont typeface="Wingdings" panose="05000000000000000000" pitchFamily="2" charset="2"/>
              <a:buChar char="v"/>
            </a:pPr>
            <a:r>
              <a:rPr lang="en-US" sz="2400" dirty="0">
                <a:latin typeface="Gill Sans MT" panose="020B0502020104020203" pitchFamily="34" charset="0"/>
              </a:rPr>
              <a:t> </a:t>
            </a:r>
            <a:r>
              <a:rPr lang="en-US" sz="2400" b="1" dirty="0">
                <a:solidFill>
                  <a:srgbClr val="68ACE5"/>
                </a:solidFill>
                <a:latin typeface="Gill Sans MT" panose="020B0502020104020203" pitchFamily="34" charset="0"/>
              </a:rPr>
              <a:t>Links to a few of our past presentation slides: </a:t>
            </a:r>
          </a:p>
          <a:p>
            <a:pPr lvl="1">
              <a:buSzPct val="120000"/>
              <a:buBlip>
                <a:blip r:embed="rId4"/>
              </a:buBlip>
            </a:pPr>
            <a:r>
              <a:rPr lang="en-US" sz="2000" dirty="0">
                <a:solidFill>
                  <a:srgbClr val="68ACE5"/>
                </a:solidFill>
                <a:latin typeface="Gill Sans MT" panose="020B0502020104020203" pitchFamily="34" charset="0"/>
              </a:rPr>
              <a:t>5.14.24: </a:t>
            </a:r>
            <a:r>
              <a:rPr lang="en-US" sz="2000" dirty="0">
                <a:solidFill>
                  <a:srgbClr val="002C77"/>
                </a:solidFill>
                <a:latin typeface="Gill Sans MT" panose="020B0502020104020203" pitchFamily="34" charset="0"/>
                <a:hlinkClick r:id="rId5">
                  <a:extLst>
                    <a:ext uri="{A12FA001-AC4F-418D-AE19-62706E023703}">
                      <ahyp:hlinkClr xmlns:ahyp="http://schemas.microsoft.com/office/drawing/2018/hyperlinkcolor" val="tx"/>
                    </a:ext>
                  </a:extLst>
                </a:hlinkClick>
              </a:rPr>
              <a:t>Common IRB Application Errors</a:t>
            </a:r>
            <a:endParaRPr lang="en-US" sz="2000" dirty="0">
              <a:solidFill>
                <a:srgbClr val="002C77"/>
              </a:solidFill>
              <a:latin typeface="Gill Sans MT" panose="020B0502020104020203" pitchFamily="34" charset="0"/>
            </a:endParaRPr>
          </a:p>
          <a:p>
            <a:pPr lvl="1">
              <a:buSzPct val="120000"/>
              <a:buBlip>
                <a:blip r:embed="rId4"/>
              </a:buBlip>
            </a:pPr>
            <a:r>
              <a:rPr lang="en-US" sz="2000" dirty="0">
                <a:solidFill>
                  <a:srgbClr val="68ACE5"/>
                </a:solidFill>
                <a:latin typeface="Gill Sans MT" panose="020B0502020104020203" pitchFamily="34" charset="0"/>
              </a:rPr>
              <a:t>9.20.24: </a:t>
            </a:r>
            <a:r>
              <a:rPr lang="en-US" sz="2000" dirty="0">
                <a:solidFill>
                  <a:srgbClr val="002C77"/>
                </a:solidFill>
                <a:latin typeface="Gill Sans MT" panose="020B0502020104020203" pitchFamily="34" charset="0"/>
                <a:hlinkClick r:id="rId6">
                  <a:extLst>
                    <a:ext uri="{A12FA001-AC4F-418D-AE19-62706E023703}">
                      <ahyp:hlinkClr xmlns:ahyp="http://schemas.microsoft.com/office/drawing/2018/hyperlinkcolor" val="tx"/>
                    </a:ext>
                  </a:extLst>
                </a:hlinkClick>
              </a:rPr>
              <a:t>Quality Improvement (QI) vs. Human Subjects Research</a:t>
            </a:r>
            <a:endParaRPr lang="en-US" sz="2000" dirty="0">
              <a:solidFill>
                <a:srgbClr val="002C77"/>
              </a:solidFill>
              <a:latin typeface="Gill Sans MT" panose="020B0502020104020203" pitchFamily="34" charset="0"/>
            </a:endParaRPr>
          </a:p>
          <a:p>
            <a:pPr lvl="1">
              <a:buSzPct val="120000"/>
              <a:buBlip>
                <a:blip r:embed="rId4"/>
              </a:buBlip>
            </a:pPr>
            <a:r>
              <a:rPr lang="en-US" sz="2000" dirty="0">
                <a:solidFill>
                  <a:srgbClr val="68ACE5"/>
                </a:solidFill>
                <a:latin typeface="Gill Sans MT"/>
                <a:ea typeface="MS PGothic"/>
              </a:rPr>
              <a:t>4.25.25: </a:t>
            </a:r>
            <a:r>
              <a:rPr lang="en-US" sz="2000" dirty="0">
                <a:solidFill>
                  <a:srgbClr val="002C77"/>
                </a:solidFill>
                <a:latin typeface="Gill Sans MT"/>
                <a:ea typeface="MS PGothic"/>
                <a:hlinkClick r:id="rId7">
                  <a:extLst>
                    <a:ext uri="{A12FA001-AC4F-418D-AE19-62706E023703}">
                      <ahyp:hlinkClr xmlns:ahyp="http://schemas.microsoft.com/office/drawing/2018/hyperlinkcolor" val="tx"/>
                    </a:ext>
                  </a:extLst>
                </a:hlinkClick>
              </a:rPr>
              <a:t>Consent Form_Tips for developing consent forms</a:t>
            </a:r>
            <a:endParaRPr lang="en-US" sz="2000" dirty="0">
              <a:solidFill>
                <a:srgbClr val="002C77"/>
              </a:solidFill>
              <a:latin typeface="Gill Sans MT"/>
              <a:ea typeface="MS PGothic"/>
            </a:endParaRPr>
          </a:p>
          <a:p>
            <a:pPr lvl="1">
              <a:buSzPct val="120000"/>
              <a:buBlip>
                <a:blip r:embed="rId4"/>
              </a:buBlip>
            </a:pPr>
            <a:r>
              <a:rPr lang="en-US" sz="2000" dirty="0">
                <a:solidFill>
                  <a:srgbClr val="68ACE5"/>
                </a:solidFill>
                <a:latin typeface="Gill Sans MT" panose="020B0502020104020203" pitchFamily="34" charset="0"/>
              </a:rPr>
              <a:t>5.16.25: </a:t>
            </a:r>
            <a:r>
              <a:rPr lang="en-US" sz="2000" dirty="0">
                <a:solidFill>
                  <a:srgbClr val="002C77"/>
                </a:solidFill>
                <a:latin typeface="Gill Sans MT" panose="020B0502020104020203" pitchFamily="34" charset="0"/>
                <a:hlinkClick r:id="rId8">
                  <a:extLst>
                    <a:ext uri="{A12FA001-AC4F-418D-AE19-62706E023703}">
                      <ahyp:hlinkClr xmlns:ahyp="http://schemas.microsoft.com/office/drawing/2018/hyperlinkcolor" val="tx"/>
                    </a:ext>
                  </a:extLst>
                </a:hlinkClick>
              </a:rPr>
              <a:t>Considerations for data sharing </a:t>
            </a:r>
            <a:endParaRPr lang="en-US" sz="2000" dirty="0">
              <a:solidFill>
                <a:srgbClr val="002C77"/>
              </a:solidFill>
              <a:latin typeface="Gill Sans MT" panose="020B0502020104020203" pitchFamily="34" charset="0"/>
            </a:endParaRPr>
          </a:p>
          <a:p>
            <a:pPr marL="0" indent="0">
              <a:buNone/>
            </a:pPr>
            <a:endParaRPr lang="en-US" dirty="0"/>
          </a:p>
        </p:txBody>
      </p:sp>
    </p:spTree>
    <p:extLst>
      <p:ext uri="{BB962C8B-B14F-4D97-AF65-F5344CB8AC3E}">
        <p14:creationId xmlns:p14="http://schemas.microsoft.com/office/powerpoint/2010/main" val="4032312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10">
            <a:extLst>
              <a:ext uri="{FF2B5EF4-FFF2-40B4-BE49-F238E27FC236}">
                <a16:creationId xmlns:a16="http://schemas.microsoft.com/office/drawing/2014/main" id="{1609DD22-54F7-4FFA-BFAF-73FC4384AF61}"/>
              </a:ext>
            </a:extLst>
          </p:cNvPr>
          <p:cNvSpPr/>
          <p:nvPr/>
        </p:nvSpPr>
        <p:spPr>
          <a:xfrm>
            <a:off x="617442" y="3923649"/>
            <a:ext cx="4171686" cy="1157643"/>
          </a:xfrm>
          <a:custGeom>
            <a:avLst/>
            <a:gdLst/>
            <a:ahLst/>
            <a:cxnLst/>
            <a:rect l="l" t="t" r="r" b="b"/>
            <a:pathLst>
              <a:path w="8343372" h="2315286">
                <a:moveTo>
                  <a:pt x="0" y="0"/>
                </a:moveTo>
                <a:lnTo>
                  <a:pt x="8343372" y="0"/>
                </a:lnTo>
                <a:lnTo>
                  <a:pt x="8343372" y="2315285"/>
                </a:lnTo>
                <a:lnTo>
                  <a:pt x="0" y="2315285"/>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152400" y="213943"/>
            <a:ext cx="6705600" cy="641714"/>
          </a:xfrm>
          <a:prstGeom prst="rect">
            <a:avLst/>
          </a:prstGeom>
        </p:spPr>
        <p:txBody>
          <a:bodyPr wrap="square" lIns="0" tIns="0" rIns="0" bIns="0" rtlCol="0" anchor="t">
            <a:spAutoFit/>
          </a:bodyPr>
          <a:lstStyle/>
          <a:p>
            <a:pPr>
              <a:lnSpc>
                <a:spcPts val="5440"/>
              </a:lnSpc>
            </a:pPr>
            <a:r>
              <a:rPr lang="en-US" sz="4000" b="1" dirty="0">
                <a:solidFill>
                  <a:srgbClr val="002D72"/>
                </a:solidFill>
                <a:latin typeface="Gill Sans MT" panose="020B0502020104020203" pitchFamily="34" charset="0"/>
                <a:ea typeface="Gill Sans Bold"/>
                <a:cs typeface="Gill Sans Bold"/>
                <a:sym typeface="Gill Sans Bold"/>
              </a:rPr>
              <a:t>Educational Opportunities:</a:t>
            </a:r>
          </a:p>
        </p:txBody>
      </p:sp>
      <p:sp>
        <p:nvSpPr>
          <p:cNvPr id="10" name="Freeform 10"/>
          <p:cNvSpPr/>
          <p:nvPr/>
        </p:nvSpPr>
        <p:spPr>
          <a:xfrm>
            <a:off x="4457964" y="3908158"/>
            <a:ext cx="4171686" cy="1157643"/>
          </a:xfrm>
          <a:custGeom>
            <a:avLst/>
            <a:gdLst/>
            <a:ahLst/>
            <a:cxnLst/>
            <a:rect l="l" t="t" r="r" b="b"/>
            <a:pathLst>
              <a:path w="8343372" h="2315286">
                <a:moveTo>
                  <a:pt x="0" y="0"/>
                </a:moveTo>
                <a:lnTo>
                  <a:pt x="8343372" y="0"/>
                </a:lnTo>
                <a:lnTo>
                  <a:pt x="8343372" y="2315285"/>
                </a:lnTo>
                <a:lnTo>
                  <a:pt x="0" y="2315285"/>
                </a:lnTo>
                <a:lnTo>
                  <a:pt x="0" y="0"/>
                </a:lnTo>
                <a:close/>
              </a:path>
            </a:pathLst>
          </a:custGeom>
          <a:blipFill>
            <a:blip r:embed="rId2"/>
            <a:stretch>
              <a:fillRect/>
            </a:stretch>
          </a:blipFill>
        </p:spPr>
        <p:txBody>
          <a:bodyPr/>
          <a:lstStyle/>
          <a:p>
            <a:endParaRPr lang="en-US"/>
          </a:p>
        </p:txBody>
      </p:sp>
      <p:grpSp>
        <p:nvGrpSpPr>
          <p:cNvPr id="11" name="Group 11"/>
          <p:cNvGrpSpPr/>
          <p:nvPr/>
        </p:nvGrpSpPr>
        <p:grpSpPr>
          <a:xfrm>
            <a:off x="1204240" y="1514234"/>
            <a:ext cx="3150634" cy="3002733"/>
            <a:chOff x="0" y="0"/>
            <a:chExt cx="8401690" cy="8007286"/>
          </a:xfrm>
        </p:grpSpPr>
        <p:grpSp>
          <p:nvGrpSpPr>
            <p:cNvPr id="12" name="Group 12"/>
            <p:cNvGrpSpPr/>
            <p:nvPr/>
          </p:nvGrpSpPr>
          <p:grpSpPr>
            <a:xfrm>
              <a:off x="0" y="0"/>
              <a:ext cx="8401690" cy="8007286"/>
              <a:chOff x="0" y="0"/>
              <a:chExt cx="1659593" cy="1581686"/>
            </a:xfrm>
          </p:grpSpPr>
          <p:sp>
            <p:nvSpPr>
              <p:cNvPr id="13" name="Freeform 13"/>
              <p:cNvSpPr/>
              <p:nvPr/>
            </p:nvSpPr>
            <p:spPr>
              <a:xfrm>
                <a:off x="0" y="0"/>
                <a:ext cx="1659593" cy="1581686"/>
              </a:xfrm>
              <a:custGeom>
                <a:avLst/>
                <a:gdLst/>
                <a:ahLst/>
                <a:cxnLst/>
                <a:rect l="l" t="t" r="r" b="b"/>
                <a:pathLst>
                  <a:path w="1659593" h="1581686">
                    <a:moveTo>
                      <a:pt x="0" y="0"/>
                    </a:moveTo>
                    <a:lnTo>
                      <a:pt x="1659593" y="0"/>
                    </a:lnTo>
                    <a:lnTo>
                      <a:pt x="1659593" y="1581686"/>
                    </a:lnTo>
                    <a:lnTo>
                      <a:pt x="0" y="1581686"/>
                    </a:lnTo>
                    <a:close/>
                  </a:path>
                </a:pathLst>
              </a:custGeom>
              <a:solidFill>
                <a:srgbClr val="F1C400"/>
              </a:solidFill>
            </p:spPr>
            <p:txBody>
              <a:bodyPr/>
              <a:lstStyle/>
              <a:p>
                <a:endParaRPr lang="en-US"/>
              </a:p>
            </p:txBody>
          </p:sp>
          <p:sp>
            <p:nvSpPr>
              <p:cNvPr id="14" name="TextBox 14"/>
              <p:cNvSpPr txBox="1"/>
              <p:nvPr/>
            </p:nvSpPr>
            <p:spPr>
              <a:xfrm>
                <a:off x="0" y="-161925"/>
                <a:ext cx="1659593" cy="1743611"/>
              </a:xfrm>
              <a:prstGeom prst="rect">
                <a:avLst/>
              </a:prstGeom>
            </p:spPr>
            <p:txBody>
              <a:bodyPr lIns="25400" tIns="25400" rIns="25400" bIns="25400" rtlCol="0" anchor="ctr"/>
              <a:lstStyle/>
              <a:p>
                <a:pPr algn="ctr">
                  <a:lnSpc>
                    <a:spcPts val="2040"/>
                  </a:lnSpc>
                </a:pPr>
                <a:endParaRPr sz="1200"/>
              </a:p>
            </p:txBody>
          </p:sp>
        </p:grpSp>
        <p:sp>
          <p:nvSpPr>
            <p:cNvPr id="15" name="TextBox 15"/>
            <p:cNvSpPr txBox="1"/>
            <p:nvPr/>
          </p:nvSpPr>
          <p:spPr>
            <a:xfrm>
              <a:off x="368309" y="838037"/>
              <a:ext cx="7665074" cy="6987209"/>
            </a:xfrm>
            <a:prstGeom prst="rect">
              <a:avLst/>
            </a:prstGeom>
          </p:spPr>
          <p:txBody>
            <a:bodyPr lIns="0" tIns="0" rIns="0" bIns="0" rtlCol="0" anchor="t">
              <a:spAutoFit/>
            </a:bodyPr>
            <a:lstStyle/>
            <a:p>
              <a:pPr algn="ctr">
                <a:lnSpc>
                  <a:spcPts val="2295"/>
                </a:lnSpc>
              </a:pPr>
              <a:r>
                <a:rPr lang="en-US" sz="2000" b="1" u="sng" dirty="0">
                  <a:solidFill>
                    <a:schemeClr val="bg1"/>
                  </a:solidFill>
                  <a:latin typeface="Gill Sans MT" panose="020B0502020104020203" pitchFamily="34" charset="0"/>
                  <a:ea typeface="Arial Bold"/>
                  <a:cs typeface="Arial Bold"/>
                  <a:sym typeface="Arial Bold"/>
                  <a:hlinkClick r:id="rId3" tooltip="https://lms14.learnshare.com/dashboard/dash.home.aspx?Z=5fUKOImz3ZK7yjzUhZAqfpVzlc%2bSiDHDAKsWdexUyzHoClL9PMRvrE85WEmQB5gI">
                    <a:extLst>
                      <a:ext uri="{A12FA001-AC4F-418D-AE19-62706E023703}">
                        <ahyp:hlinkClr xmlns:ahyp="http://schemas.microsoft.com/office/drawing/2018/hyperlinkcolor" val="tx"/>
                      </a:ext>
                    </a:extLst>
                  </a:hlinkClick>
                </a:rPr>
                <a:t>IRB Basics course </a:t>
              </a:r>
            </a:p>
            <a:p>
              <a:pPr algn="ctr">
                <a:lnSpc>
                  <a:spcPts val="2295"/>
                </a:lnSpc>
              </a:pPr>
              <a:r>
                <a:rPr lang="en-US" sz="1600" dirty="0">
                  <a:solidFill>
                    <a:srgbClr val="002C77"/>
                  </a:solidFill>
                  <a:latin typeface="Gill Sans MT"/>
                  <a:ea typeface="Arial"/>
                  <a:cs typeface="Arial"/>
                  <a:sym typeface="Arial"/>
                </a:rPr>
                <a:t>Teaches the history of IRBs and provides researchers with the basics for conducting human subjects research at JHM., the meaning of IRB review types and the JHM IRB review process.  </a:t>
              </a:r>
              <a:r>
                <a:rPr lang="en-US" sz="1600" b="1" dirty="0">
                  <a:solidFill>
                    <a:srgbClr val="254B8E"/>
                  </a:solidFill>
                  <a:latin typeface="Gill Sans MT"/>
                  <a:ea typeface="Arial"/>
                  <a:cs typeface="Arial"/>
                  <a:sym typeface="Arial"/>
                  <a:hlinkClick r:id="rId4">
                    <a:extLst>
                      <a:ext uri="{A12FA001-AC4F-418D-AE19-62706E023703}">
                        <ahyp:hlinkClr xmlns:ahyp="http://schemas.microsoft.com/office/drawing/2018/hyperlinkcolor" val="tx"/>
                      </a:ext>
                    </a:extLst>
                  </a:hlinkClick>
                </a:rPr>
                <a:t>Click here to register.</a:t>
              </a:r>
              <a:endParaRPr lang="en-US" sz="1600" b="1">
                <a:solidFill>
                  <a:srgbClr val="254B8E"/>
                </a:solidFill>
                <a:latin typeface="Gill Sans MT" panose="020B0502020104020203" pitchFamily="34" charset="0"/>
                <a:ea typeface="Arial"/>
                <a:cs typeface="Arial"/>
                <a:hlinkClick r:id="" action="ppaction://noaction">
                  <a:extLst>
                    <a:ext uri="{A12FA001-AC4F-418D-AE19-62706E023703}">
                      <ahyp:hlinkClr xmlns:ahyp="http://schemas.microsoft.com/office/drawing/2018/hyperlinkcolor" val="tx"/>
                    </a:ext>
                  </a:extLst>
                </a:hlinkClick>
              </a:endParaRPr>
            </a:p>
            <a:p>
              <a:pPr algn="ctr">
                <a:lnSpc>
                  <a:spcPts val="2295"/>
                </a:lnSpc>
              </a:pPr>
              <a:endParaRPr lang="en-US" sz="1350" dirty="0">
                <a:solidFill>
                  <a:srgbClr val="254B8E"/>
                </a:solidFill>
                <a:latin typeface="Arial"/>
                <a:ea typeface="Arial"/>
                <a:cs typeface="Arial"/>
              </a:endParaRPr>
            </a:p>
          </p:txBody>
        </p:sp>
      </p:grpSp>
      <p:grpSp>
        <p:nvGrpSpPr>
          <p:cNvPr id="16" name="Group 16"/>
          <p:cNvGrpSpPr/>
          <p:nvPr/>
        </p:nvGrpSpPr>
        <p:grpSpPr>
          <a:xfrm>
            <a:off x="5074932" y="1514234"/>
            <a:ext cx="3150634" cy="3002733"/>
            <a:chOff x="0" y="0"/>
            <a:chExt cx="8401690" cy="8007286"/>
          </a:xfrm>
        </p:grpSpPr>
        <p:grpSp>
          <p:nvGrpSpPr>
            <p:cNvPr id="17" name="Group 17"/>
            <p:cNvGrpSpPr/>
            <p:nvPr/>
          </p:nvGrpSpPr>
          <p:grpSpPr>
            <a:xfrm>
              <a:off x="0" y="0"/>
              <a:ext cx="8401690" cy="8007286"/>
              <a:chOff x="0" y="0"/>
              <a:chExt cx="1659593" cy="1581686"/>
            </a:xfrm>
          </p:grpSpPr>
          <p:sp>
            <p:nvSpPr>
              <p:cNvPr id="18" name="Freeform 18"/>
              <p:cNvSpPr/>
              <p:nvPr/>
            </p:nvSpPr>
            <p:spPr>
              <a:xfrm>
                <a:off x="0" y="0"/>
                <a:ext cx="1659593" cy="1581686"/>
              </a:xfrm>
              <a:custGeom>
                <a:avLst/>
                <a:gdLst/>
                <a:ahLst/>
                <a:cxnLst/>
                <a:rect l="l" t="t" r="r" b="b"/>
                <a:pathLst>
                  <a:path w="1659593" h="1581686">
                    <a:moveTo>
                      <a:pt x="0" y="0"/>
                    </a:moveTo>
                    <a:lnTo>
                      <a:pt x="1659593" y="0"/>
                    </a:lnTo>
                    <a:lnTo>
                      <a:pt x="1659593" y="1581686"/>
                    </a:lnTo>
                    <a:lnTo>
                      <a:pt x="0" y="1581686"/>
                    </a:lnTo>
                    <a:close/>
                  </a:path>
                </a:pathLst>
              </a:custGeom>
              <a:solidFill>
                <a:srgbClr val="68ACE5"/>
              </a:solidFill>
            </p:spPr>
            <p:txBody>
              <a:bodyPr/>
              <a:lstStyle/>
              <a:p>
                <a:endParaRPr lang="en-US"/>
              </a:p>
            </p:txBody>
          </p:sp>
          <p:sp>
            <p:nvSpPr>
              <p:cNvPr id="19" name="TextBox 19"/>
              <p:cNvSpPr txBox="1"/>
              <p:nvPr/>
            </p:nvSpPr>
            <p:spPr>
              <a:xfrm>
                <a:off x="0" y="-161925"/>
                <a:ext cx="1659593" cy="1743611"/>
              </a:xfrm>
              <a:prstGeom prst="rect">
                <a:avLst/>
              </a:prstGeom>
            </p:spPr>
            <p:txBody>
              <a:bodyPr lIns="25400" tIns="25400" rIns="25400" bIns="25400" rtlCol="0" anchor="ctr"/>
              <a:lstStyle/>
              <a:p>
                <a:pPr algn="ctr">
                  <a:lnSpc>
                    <a:spcPts val="2040"/>
                  </a:lnSpc>
                </a:pPr>
                <a:endParaRPr sz="1200"/>
              </a:p>
            </p:txBody>
          </p:sp>
        </p:grpSp>
        <p:sp>
          <p:nvSpPr>
            <p:cNvPr id="20" name="TextBox 20"/>
            <p:cNvSpPr txBox="1"/>
            <p:nvPr/>
          </p:nvSpPr>
          <p:spPr>
            <a:xfrm>
              <a:off x="182136" y="838037"/>
              <a:ext cx="8037413" cy="6699953"/>
            </a:xfrm>
            <a:prstGeom prst="rect">
              <a:avLst/>
            </a:prstGeom>
          </p:spPr>
          <p:txBody>
            <a:bodyPr lIns="0" tIns="0" rIns="0" bIns="0" rtlCol="0" anchor="t">
              <a:spAutoFit/>
            </a:bodyPr>
            <a:lstStyle/>
            <a:p>
              <a:pPr algn="ctr">
                <a:lnSpc>
                  <a:spcPts val="2295"/>
                </a:lnSpc>
              </a:pPr>
              <a:r>
                <a:rPr lang="en-US" sz="2000" b="1" u="sng" dirty="0">
                  <a:solidFill>
                    <a:srgbClr val="002D74"/>
                  </a:solidFill>
                  <a:latin typeface="Gill Sans MT" panose="020B0502020104020203" pitchFamily="34" charset="0"/>
                  <a:ea typeface="Arial Bold"/>
                  <a:cs typeface="Arial Bold"/>
                  <a:sym typeface="Arial Bold"/>
                  <a:hlinkClick r:id="rId5">
                    <a:extLst>
                      <a:ext uri="{A12FA001-AC4F-418D-AE19-62706E023703}">
                        <ahyp:hlinkClr xmlns:ahyp="http://schemas.microsoft.com/office/drawing/2018/hyperlinkcolor" val="tx"/>
                      </a:ext>
                    </a:extLst>
                  </a:hlinkClick>
                </a:rPr>
                <a:t>eIRB101 Training:</a:t>
              </a:r>
              <a:endParaRPr lang="en-US" sz="2000" b="1" u="sng" dirty="0">
                <a:solidFill>
                  <a:srgbClr val="002D74"/>
                </a:solidFill>
                <a:latin typeface="Gill Sans MT" panose="020B0502020104020203" pitchFamily="34" charset="0"/>
                <a:ea typeface="Arial Bold"/>
                <a:cs typeface="Arial Bold"/>
                <a:sym typeface="Arial Bold"/>
              </a:endParaRPr>
            </a:p>
            <a:p>
              <a:pPr algn="ctr">
                <a:lnSpc>
                  <a:spcPts val="2295"/>
                </a:lnSpc>
              </a:pPr>
              <a:endParaRPr lang="en-US" sz="1350" b="1" dirty="0">
                <a:solidFill>
                  <a:srgbClr val="002D72"/>
                </a:solidFill>
                <a:latin typeface="Arial Bold"/>
                <a:ea typeface="Arial Bold"/>
                <a:cs typeface="Arial Bold"/>
                <a:sym typeface="Arial Bold"/>
              </a:endParaRPr>
            </a:p>
            <a:p>
              <a:pPr algn="ctr"/>
              <a:r>
                <a:rPr lang="en-US" sz="1800" dirty="0">
                  <a:solidFill>
                    <a:schemeClr val="bg1"/>
                  </a:solidFill>
                  <a:latin typeface="Gill Sans MT" panose="020B0502020104020203" pitchFamily="34" charset="0"/>
                  <a:ea typeface="MS PGothic"/>
                  <a:cs typeface="Arial"/>
                </a:rPr>
                <a:t>Sign up for </a:t>
              </a:r>
              <a:r>
                <a:rPr lang="en-US" sz="1800" b="1" dirty="0">
                  <a:solidFill>
                    <a:schemeClr val="bg1"/>
                  </a:solidFill>
                  <a:latin typeface="Gill Sans MT" panose="020B0502020104020203" pitchFamily="34" charset="0"/>
                  <a:ea typeface="MS PGothic"/>
                  <a:cs typeface="Arial"/>
                </a:rPr>
                <a:t>eIRB101 Training</a:t>
              </a:r>
              <a:r>
                <a:rPr lang="en-US" sz="1800" dirty="0">
                  <a:solidFill>
                    <a:schemeClr val="bg1"/>
                  </a:solidFill>
                  <a:latin typeface="Gill Sans MT" panose="020B0502020104020203" pitchFamily="34" charset="0"/>
                  <a:ea typeface="MS PGothic"/>
                  <a:cs typeface="Arial"/>
                </a:rPr>
                <a:t> for more information on how to navigate the eIRB system! Training is held the 3</a:t>
              </a:r>
              <a:r>
                <a:rPr lang="en-US" sz="1800" baseline="30000" dirty="0">
                  <a:solidFill>
                    <a:schemeClr val="bg1"/>
                  </a:solidFill>
                  <a:latin typeface="Gill Sans MT" panose="020B0502020104020203" pitchFamily="34" charset="0"/>
                  <a:ea typeface="MS PGothic"/>
                  <a:cs typeface="Arial"/>
                </a:rPr>
                <a:t>rd</a:t>
              </a:r>
              <a:r>
                <a:rPr lang="en-US" sz="1800" dirty="0">
                  <a:solidFill>
                    <a:schemeClr val="bg1"/>
                  </a:solidFill>
                  <a:latin typeface="Gill Sans MT" panose="020B0502020104020203" pitchFamily="34" charset="0"/>
                  <a:ea typeface="MS PGothic"/>
                  <a:cs typeface="Arial"/>
                </a:rPr>
                <a:t> Friday of every month at 10am. </a:t>
              </a:r>
              <a:r>
                <a:rPr lang="en-US" sz="1800" b="1" dirty="0">
                  <a:solidFill>
                    <a:srgbClr val="254B8E"/>
                  </a:solidFill>
                  <a:latin typeface="Gill Sans MT" panose="020B0502020104020203" pitchFamily="34" charset="0"/>
                  <a:ea typeface="MS PGothic"/>
                  <a:cs typeface="Arial"/>
                  <a:hlinkClick r:id="rId5">
                    <a:extLst>
                      <a:ext uri="{A12FA001-AC4F-418D-AE19-62706E023703}">
                        <ahyp:hlinkClr xmlns:ahyp="http://schemas.microsoft.com/office/drawing/2018/hyperlinkcolor" val="tx"/>
                      </a:ext>
                    </a:extLst>
                  </a:hlinkClick>
                </a:rPr>
                <a:t>Click here to register</a:t>
              </a:r>
              <a:r>
                <a:rPr lang="en-US" sz="1800" dirty="0">
                  <a:solidFill>
                    <a:schemeClr val="bg1"/>
                  </a:solidFill>
                  <a:latin typeface="Gill Sans MT" panose="020B0502020104020203" pitchFamily="34" charset="0"/>
                  <a:ea typeface="MS PGothic"/>
                  <a:cs typeface="Arial"/>
                </a:rPr>
                <a:t>. </a:t>
              </a:r>
            </a:p>
            <a:p>
              <a:pPr algn="ctr">
                <a:lnSpc>
                  <a:spcPts val="2295"/>
                </a:lnSpc>
              </a:pPr>
              <a:endParaRPr lang="en-US" sz="1350" dirty="0">
                <a:solidFill>
                  <a:srgbClr val="002D72"/>
                </a:solidFill>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 y="2540494"/>
            <a:ext cx="9144000" cy="2694282"/>
            <a:chOff x="0" y="0"/>
            <a:chExt cx="4816593" cy="1419210"/>
          </a:xfrm>
        </p:grpSpPr>
        <p:sp>
          <p:nvSpPr>
            <p:cNvPr id="3" name="Freeform 3"/>
            <p:cNvSpPr/>
            <p:nvPr/>
          </p:nvSpPr>
          <p:spPr>
            <a:xfrm>
              <a:off x="0" y="0"/>
              <a:ext cx="4816592" cy="1419210"/>
            </a:xfrm>
            <a:custGeom>
              <a:avLst/>
              <a:gdLst/>
              <a:ahLst/>
              <a:cxnLst/>
              <a:rect l="l" t="t" r="r" b="b"/>
              <a:pathLst>
                <a:path w="4816592" h="1419210">
                  <a:moveTo>
                    <a:pt x="0" y="0"/>
                  </a:moveTo>
                  <a:lnTo>
                    <a:pt x="4816592" y="0"/>
                  </a:lnTo>
                  <a:lnTo>
                    <a:pt x="4816592" y="1419210"/>
                  </a:lnTo>
                  <a:lnTo>
                    <a:pt x="0" y="1419210"/>
                  </a:lnTo>
                  <a:close/>
                </a:path>
              </a:pathLst>
            </a:custGeom>
            <a:solidFill>
              <a:srgbClr val="F1C400"/>
            </a:solidFill>
          </p:spPr>
          <p:txBody>
            <a:bodyPr/>
            <a:lstStyle/>
            <a:p>
              <a:endParaRPr lang="en-US"/>
            </a:p>
          </p:txBody>
        </p:sp>
        <p:sp>
          <p:nvSpPr>
            <p:cNvPr id="4" name="TextBox 4"/>
            <p:cNvSpPr txBox="1"/>
            <p:nvPr/>
          </p:nvSpPr>
          <p:spPr>
            <a:xfrm>
              <a:off x="0" y="-38100"/>
              <a:ext cx="4816593" cy="1457310"/>
            </a:xfrm>
            <a:prstGeom prst="rect">
              <a:avLst/>
            </a:prstGeom>
          </p:spPr>
          <p:txBody>
            <a:bodyPr lIns="25400" tIns="25400" rIns="25400" bIns="25400" rtlCol="0" anchor="ctr"/>
            <a:lstStyle/>
            <a:p>
              <a:pPr algn="ctr">
                <a:lnSpc>
                  <a:spcPts val="1680"/>
                </a:lnSpc>
              </a:pPr>
              <a:endParaRPr sz="1200"/>
            </a:p>
          </p:txBody>
        </p:sp>
      </p:grpSp>
      <p:grpSp>
        <p:nvGrpSpPr>
          <p:cNvPr id="5" name="Group 5"/>
          <p:cNvGrpSpPr/>
          <p:nvPr/>
        </p:nvGrpSpPr>
        <p:grpSpPr>
          <a:xfrm>
            <a:off x="6764494" y="253971"/>
            <a:ext cx="2379504" cy="2104848"/>
            <a:chOff x="0" y="0"/>
            <a:chExt cx="1253401" cy="1108726"/>
          </a:xfrm>
        </p:grpSpPr>
        <p:sp>
          <p:nvSpPr>
            <p:cNvPr id="6" name="Freeform 6"/>
            <p:cNvSpPr/>
            <p:nvPr/>
          </p:nvSpPr>
          <p:spPr>
            <a:xfrm>
              <a:off x="0" y="0"/>
              <a:ext cx="1253401" cy="1108726"/>
            </a:xfrm>
            <a:custGeom>
              <a:avLst/>
              <a:gdLst/>
              <a:ahLst/>
              <a:cxnLst/>
              <a:rect l="l" t="t" r="r" b="b"/>
              <a:pathLst>
                <a:path w="1253401" h="1108726">
                  <a:moveTo>
                    <a:pt x="82966" y="0"/>
                  </a:moveTo>
                  <a:lnTo>
                    <a:pt x="1170435" y="0"/>
                  </a:lnTo>
                  <a:cubicBezTo>
                    <a:pt x="1216256" y="0"/>
                    <a:pt x="1253401" y="37145"/>
                    <a:pt x="1253401" y="82966"/>
                  </a:cubicBezTo>
                  <a:lnTo>
                    <a:pt x="1253401" y="1025760"/>
                  </a:lnTo>
                  <a:cubicBezTo>
                    <a:pt x="1253401" y="1047764"/>
                    <a:pt x="1244660" y="1068867"/>
                    <a:pt x="1229101" y="1084426"/>
                  </a:cubicBezTo>
                  <a:cubicBezTo>
                    <a:pt x="1213542" y="1099985"/>
                    <a:pt x="1192439" y="1108726"/>
                    <a:pt x="1170435" y="1108726"/>
                  </a:cubicBezTo>
                  <a:lnTo>
                    <a:pt x="82966" y="1108726"/>
                  </a:lnTo>
                  <a:cubicBezTo>
                    <a:pt x="60962" y="1108726"/>
                    <a:pt x="39860" y="1099985"/>
                    <a:pt x="24300" y="1084426"/>
                  </a:cubicBezTo>
                  <a:cubicBezTo>
                    <a:pt x="8741" y="1068867"/>
                    <a:pt x="0" y="1047764"/>
                    <a:pt x="0" y="1025760"/>
                  </a:cubicBezTo>
                  <a:lnTo>
                    <a:pt x="0" y="82966"/>
                  </a:lnTo>
                  <a:cubicBezTo>
                    <a:pt x="0" y="60962"/>
                    <a:pt x="8741" y="39860"/>
                    <a:pt x="24300" y="24300"/>
                  </a:cubicBezTo>
                  <a:cubicBezTo>
                    <a:pt x="39860" y="8741"/>
                    <a:pt x="60962" y="0"/>
                    <a:pt x="82966" y="0"/>
                  </a:cubicBezTo>
                  <a:close/>
                </a:path>
              </a:pathLst>
            </a:custGeom>
            <a:solidFill>
              <a:srgbClr val="002D72"/>
            </a:solidFill>
          </p:spPr>
          <p:txBody>
            <a:bodyPr/>
            <a:lstStyle/>
            <a:p>
              <a:endParaRPr lang="en-US"/>
            </a:p>
          </p:txBody>
        </p:sp>
        <p:sp>
          <p:nvSpPr>
            <p:cNvPr id="7" name="TextBox 7"/>
            <p:cNvSpPr txBox="1"/>
            <p:nvPr/>
          </p:nvSpPr>
          <p:spPr>
            <a:xfrm>
              <a:off x="0" y="-38100"/>
              <a:ext cx="1253401" cy="1146826"/>
            </a:xfrm>
            <a:prstGeom prst="rect">
              <a:avLst/>
            </a:prstGeom>
          </p:spPr>
          <p:txBody>
            <a:bodyPr lIns="25400" tIns="25400" rIns="25400" bIns="25400" rtlCol="0" anchor="ctr"/>
            <a:lstStyle/>
            <a:p>
              <a:pPr algn="ctr">
                <a:lnSpc>
                  <a:spcPts val="1680"/>
                </a:lnSpc>
              </a:pPr>
              <a:endParaRPr sz="1200"/>
            </a:p>
          </p:txBody>
        </p:sp>
      </p:grpSp>
      <p:sp>
        <p:nvSpPr>
          <p:cNvPr id="8" name="Freeform 8"/>
          <p:cNvSpPr/>
          <p:nvPr/>
        </p:nvSpPr>
        <p:spPr>
          <a:xfrm>
            <a:off x="7065062" y="451568"/>
            <a:ext cx="1778368" cy="1709653"/>
          </a:xfrm>
          <a:custGeom>
            <a:avLst/>
            <a:gdLst/>
            <a:ahLst/>
            <a:cxnLst/>
            <a:rect l="l" t="t" r="r" b="b"/>
            <a:pathLst>
              <a:path w="3556736" h="3419305">
                <a:moveTo>
                  <a:pt x="0" y="0"/>
                </a:moveTo>
                <a:lnTo>
                  <a:pt x="3556736" y="0"/>
                </a:lnTo>
                <a:lnTo>
                  <a:pt x="3556736" y="3419305"/>
                </a:lnTo>
                <a:lnTo>
                  <a:pt x="0" y="3419305"/>
                </a:lnTo>
                <a:lnTo>
                  <a:pt x="0" y="0"/>
                </a:lnTo>
                <a:close/>
              </a:path>
            </a:pathLst>
          </a:custGeom>
          <a:blipFill>
            <a:blip r:embed="rId2"/>
            <a:stretch>
              <a:fillRect t="-1800" b="-1800"/>
            </a:stretch>
          </a:blipFill>
        </p:spPr>
        <p:txBody>
          <a:bodyPr/>
          <a:lstStyle/>
          <a:p>
            <a:endParaRPr lang="en-US"/>
          </a:p>
        </p:txBody>
      </p:sp>
      <p:grpSp>
        <p:nvGrpSpPr>
          <p:cNvPr id="9" name="Group 9"/>
          <p:cNvGrpSpPr/>
          <p:nvPr/>
        </p:nvGrpSpPr>
        <p:grpSpPr>
          <a:xfrm>
            <a:off x="6333140" y="2675080"/>
            <a:ext cx="2304491" cy="230449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8ACE5"/>
            </a:solidFill>
          </p:spPr>
          <p:txBody>
            <a:bodyPr/>
            <a:lstStyle/>
            <a:p>
              <a:endParaRPr lang="en-US"/>
            </a:p>
          </p:txBody>
        </p:sp>
        <p:sp>
          <p:nvSpPr>
            <p:cNvPr id="11" name="TextBox 11"/>
            <p:cNvSpPr txBox="1"/>
            <p:nvPr/>
          </p:nvSpPr>
          <p:spPr>
            <a:xfrm>
              <a:off x="76200" y="-85725"/>
              <a:ext cx="660400" cy="822325"/>
            </a:xfrm>
            <a:prstGeom prst="rect">
              <a:avLst/>
            </a:prstGeom>
          </p:spPr>
          <p:txBody>
            <a:bodyPr lIns="25400" tIns="25400" rIns="25400" bIns="25400" rtlCol="0" anchor="ctr"/>
            <a:lstStyle/>
            <a:p>
              <a:pPr algn="ctr">
                <a:lnSpc>
                  <a:spcPts val="2040"/>
                </a:lnSpc>
              </a:pPr>
              <a:endParaRPr sz="1200"/>
            </a:p>
          </p:txBody>
        </p:sp>
      </p:grpSp>
      <p:sp>
        <p:nvSpPr>
          <p:cNvPr id="12" name="TextBox 12"/>
          <p:cNvSpPr txBox="1"/>
          <p:nvPr/>
        </p:nvSpPr>
        <p:spPr>
          <a:xfrm>
            <a:off x="116711" y="1531137"/>
            <a:ext cx="6372466" cy="1253356"/>
          </a:xfrm>
          <a:prstGeom prst="rect">
            <a:avLst/>
          </a:prstGeom>
        </p:spPr>
        <p:txBody>
          <a:bodyPr lIns="0" tIns="0" rIns="0" bIns="0" rtlCol="0" anchor="t">
            <a:spAutoFit/>
          </a:bodyPr>
          <a:lstStyle/>
          <a:p>
            <a:pPr algn="ctr">
              <a:lnSpc>
                <a:spcPts val="2450"/>
              </a:lnSpc>
            </a:pPr>
            <a:r>
              <a:rPr lang="en-US" sz="1800" dirty="0">
                <a:solidFill>
                  <a:srgbClr val="002C77"/>
                </a:solidFill>
                <a:latin typeface="Gill Sans MT" panose="020B0502020104020203" pitchFamily="34" charset="0"/>
                <a:ea typeface="Arial"/>
                <a:cs typeface="Arial"/>
                <a:sym typeface="Arial"/>
              </a:rPr>
              <a:t>Need help navigating the IRB review process? Use the QR code or visit the </a:t>
            </a:r>
            <a:r>
              <a:rPr lang="en-US" sz="1800" u="sng" dirty="0">
                <a:solidFill>
                  <a:srgbClr val="68ACE5"/>
                </a:solidFill>
                <a:latin typeface="Gill Sans MT" panose="020B0502020104020203" pitchFamily="34" charset="0"/>
                <a:ea typeface="Arial"/>
                <a:cs typeface="Arial"/>
                <a:sym typeface="Arial"/>
                <a:hlinkClick r:id="rId3" tooltip="https://www.hopkinsmedicine.org/institutional-review-board/about/contact">
                  <a:extLst>
                    <a:ext uri="{A12FA001-AC4F-418D-AE19-62706E023703}">
                      <ahyp:hlinkClr xmlns:ahyp="http://schemas.microsoft.com/office/drawing/2018/hyperlinkcolor" val="tx"/>
                    </a:ext>
                  </a:extLst>
                </a:hlinkClick>
              </a:rPr>
              <a:t>IRB website</a:t>
            </a:r>
            <a:r>
              <a:rPr lang="en-US" sz="1800" dirty="0">
                <a:solidFill>
                  <a:srgbClr val="68ACE5"/>
                </a:solidFill>
                <a:latin typeface="Gill Sans MT" panose="020B0502020104020203" pitchFamily="34" charset="0"/>
                <a:ea typeface="Arial"/>
                <a:cs typeface="Arial"/>
                <a:sym typeface="Arial"/>
              </a:rPr>
              <a:t> </a:t>
            </a:r>
            <a:r>
              <a:rPr lang="en-US" sz="1800" dirty="0">
                <a:solidFill>
                  <a:srgbClr val="002C77"/>
                </a:solidFill>
                <a:latin typeface="Gill Sans MT" panose="020B0502020104020203" pitchFamily="34" charset="0"/>
                <a:ea typeface="Arial"/>
                <a:cs typeface="Arial"/>
                <a:sym typeface="Arial"/>
              </a:rPr>
              <a:t>to request a consult and be matched with IRB staff who will address your needs.</a:t>
            </a:r>
          </a:p>
          <a:p>
            <a:pPr algn="ctr">
              <a:lnSpc>
                <a:spcPts val="2450"/>
              </a:lnSpc>
            </a:pPr>
            <a:endParaRPr lang="en-US" sz="1750" dirty="0">
              <a:solidFill>
                <a:srgbClr val="000000"/>
              </a:solidFill>
              <a:latin typeface="Arial"/>
              <a:ea typeface="Arial"/>
              <a:cs typeface="Arial"/>
              <a:sym typeface="Arial"/>
            </a:endParaRPr>
          </a:p>
        </p:txBody>
      </p:sp>
      <p:sp>
        <p:nvSpPr>
          <p:cNvPr id="13" name="TextBox 13"/>
          <p:cNvSpPr txBox="1"/>
          <p:nvPr/>
        </p:nvSpPr>
        <p:spPr>
          <a:xfrm>
            <a:off x="116710" y="2570305"/>
            <a:ext cx="5864990" cy="739048"/>
          </a:xfrm>
          <a:prstGeom prst="rect">
            <a:avLst/>
          </a:prstGeom>
        </p:spPr>
        <p:txBody>
          <a:bodyPr wrap="square" lIns="0" tIns="0" rIns="0" bIns="0" rtlCol="0" anchor="t">
            <a:spAutoFit/>
          </a:bodyPr>
          <a:lstStyle/>
          <a:p>
            <a:pPr>
              <a:lnSpc>
                <a:spcPts val="3770"/>
              </a:lnSpc>
            </a:pPr>
            <a:r>
              <a:rPr lang="en-US" sz="2600" b="1" dirty="0">
                <a:solidFill>
                  <a:srgbClr val="002D72"/>
                </a:solidFill>
                <a:latin typeface="Gill Sans MT" panose="020B0502020104020203" pitchFamily="34" charset="0"/>
                <a:ea typeface="Arial Bold"/>
                <a:cs typeface="Arial Bold"/>
                <a:sym typeface="Arial Bold"/>
              </a:rPr>
              <a:t>Sample topics we can help with:</a:t>
            </a:r>
          </a:p>
          <a:p>
            <a:pPr>
              <a:lnSpc>
                <a:spcPts val="1780"/>
              </a:lnSpc>
            </a:pPr>
            <a:endParaRPr lang="en-US" sz="2693" b="1" dirty="0">
              <a:solidFill>
                <a:srgbClr val="002D72"/>
              </a:solidFill>
              <a:latin typeface="Arial Bold"/>
              <a:ea typeface="Arial Bold"/>
              <a:cs typeface="Arial Bold"/>
              <a:sym typeface="Arial Bold"/>
            </a:endParaRPr>
          </a:p>
        </p:txBody>
      </p:sp>
      <p:sp>
        <p:nvSpPr>
          <p:cNvPr id="14" name="TextBox 14"/>
          <p:cNvSpPr txBox="1"/>
          <p:nvPr/>
        </p:nvSpPr>
        <p:spPr>
          <a:xfrm>
            <a:off x="438226" y="237668"/>
            <a:ext cx="6489177" cy="1154162"/>
          </a:xfrm>
          <a:prstGeom prst="rect">
            <a:avLst/>
          </a:prstGeom>
        </p:spPr>
        <p:txBody>
          <a:bodyPr lIns="0" tIns="0" rIns="0" bIns="0" rtlCol="0" anchor="t">
            <a:spAutoFit/>
          </a:bodyPr>
          <a:lstStyle/>
          <a:p>
            <a:pPr>
              <a:lnSpc>
                <a:spcPts val="4480"/>
              </a:lnSpc>
            </a:pPr>
            <a:r>
              <a:rPr lang="en-US" sz="4000" b="1" dirty="0">
                <a:solidFill>
                  <a:srgbClr val="002D72"/>
                </a:solidFill>
                <a:latin typeface="Gill Sans MT" panose="020B0502020104020203" pitchFamily="34" charset="0"/>
                <a:ea typeface="Gill Sans Bold"/>
                <a:cs typeface="Gill Sans Bold"/>
                <a:sym typeface="Gill Sans Bold"/>
              </a:rPr>
              <a:t>JHM IRB Request a Consult Service</a:t>
            </a:r>
          </a:p>
        </p:txBody>
      </p:sp>
      <p:sp>
        <p:nvSpPr>
          <p:cNvPr id="15" name="TextBox 15"/>
          <p:cNvSpPr txBox="1"/>
          <p:nvPr/>
        </p:nvSpPr>
        <p:spPr>
          <a:xfrm>
            <a:off x="6557030" y="3307603"/>
            <a:ext cx="1856712" cy="1282402"/>
          </a:xfrm>
          <a:prstGeom prst="rect">
            <a:avLst/>
          </a:prstGeom>
        </p:spPr>
        <p:txBody>
          <a:bodyPr lIns="0" tIns="0" rIns="0" bIns="0" rtlCol="0" anchor="t">
            <a:spAutoFit/>
          </a:bodyPr>
          <a:lstStyle/>
          <a:p>
            <a:pPr algn="ctr">
              <a:lnSpc>
                <a:spcPts val="2030"/>
              </a:lnSpc>
            </a:pPr>
            <a:r>
              <a:rPr lang="en-US" sz="1800" b="1" dirty="0">
                <a:solidFill>
                  <a:srgbClr val="FAFAFA"/>
                </a:solidFill>
                <a:latin typeface="Gill Sans MT" panose="020B0502020104020203" pitchFamily="34" charset="0"/>
                <a:ea typeface="Nunito Bold"/>
                <a:cs typeface="Nunito Bold"/>
                <a:sym typeface="Nunito Bold"/>
              </a:rPr>
              <a:t>Consult requests will receive a response within 24 hours – please reach out!</a:t>
            </a:r>
          </a:p>
        </p:txBody>
      </p:sp>
      <p:sp>
        <p:nvSpPr>
          <p:cNvPr id="16" name="TextBox 16"/>
          <p:cNvSpPr txBox="1"/>
          <p:nvPr/>
        </p:nvSpPr>
        <p:spPr>
          <a:xfrm>
            <a:off x="116711" y="2992893"/>
            <a:ext cx="6216430" cy="2333459"/>
          </a:xfrm>
          <a:prstGeom prst="rect">
            <a:avLst/>
          </a:prstGeom>
        </p:spPr>
        <p:txBody>
          <a:bodyPr lIns="0" tIns="0" rIns="0" bIns="0" rtlCol="0" anchor="t">
            <a:spAutoFit/>
          </a:bodyPr>
          <a:lstStyle/>
          <a:p>
            <a:pPr marL="302259" lvl="1" indent="-151130">
              <a:lnSpc>
                <a:spcPts val="2380"/>
              </a:lnSpc>
              <a:buFont typeface="Arial"/>
              <a:buChar char="•"/>
            </a:pPr>
            <a:r>
              <a:rPr lang="en-US" sz="1600" dirty="0">
                <a:solidFill>
                  <a:srgbClr val="002D72"/>
                </a:solidFill>
                <a:latin typeface="Gill Sans MT" panose="020B0502020104020203" pitchFamily="34" charset="0"/>
                <a:ea typeface="Arial"/>
                <a:cs typeface="Arial"/>
                <a:sym typeface="Arial"/>
              </a:rPr>
              <a:t>Protocol planning</a:t>
            </a:r>
          </a:p>
          <a:p>
            <a:pPr marL="302259" lvl="1" indent="-151130">
              <a:lnSpc>
                <a:spcPts val="2380"/>
              </a:lnSpc>
              <a:buFont typeface="Arial"/>
              <a:buChar char="•"/>
            </a:pPr>
            <a:r>
              <a:rPr lang="en-US" sz="1600" dirty="0">
                <a:solidFill>
                  <a:srgbClr val="002D72"/>
                </a:solidFill>
                <a:latin typeface="Gill Sans MT" panose="020B0502020104020203" pitchFamily="34" charset="0"/>
                <a:ea typeface="Arial"/>
                <a:cs typeface="Arial"/>
                <a:sym typeface="Arial"/>
              </a:rPr>
              <a:t>Determining IRB review type &amp; forms</a:t>
            </a:r>
          </a:p>
          <a:p>
            <a:pPr marL="302259" lvl="1" indent="-151130">
              <a:lnSpc>
                <a:spcPts val="2380"/>
              </a:lnSpc>
              <a:buFont typeface="Arial"/>
              <a:buChar char="•"/>
            </a:pPr>
            <a:r>
              <a:rPr lang="en-US" sz="1600" dirty="0">
                <a:solidFill>
                  <a:srgbClr val="002D72"/>
                </a:solidFill>
                <a:latin typeface="Gill Sans MT" panose="020B0502020104020203" pitchFamily="34" charset="0"/>
                <a:ea typeface="Arial"/>
                <a:cs typeface="Arial"/>
                <a:sym typeface="Arial"/>
              </a:rPr>
              <a:t>IRB regulations and policies</a:t>
            </a:r>
          </a:p>
          <a:p>
            <a:pPr marL="302259" lvl="1" indent="-151130">
              <a:lnSpc>
                <a:spcPts val="2380"/>
              </a:lnSpc>
              <a:buFont typeface="Arial"/>
              <a:buChar char="•"/>
            </a:pPr>
            <a:r>
              <a:rPr lang="en-US" sz="1600" dirty="0">
                <a:solidFill>
                  <a:srgbClr val="002D72"/>
                </a:solidFill>
                <a:latin typeface="Gill Sans MT" panose="020B0502020104020203" pitchFamily="34" charset="0"/>
                <a:ea typeface="Arial"/>
                <a:cs typeface="Arial"/>
                <a:sym typeface="Arial"/>
              </a:rPr>
              <a:t>Recruitment &amp; consent</a:t>
            </a:r>
          </a:p>
          <a:p>
            <a:pPr marL="302259" lvl="1" indent="-151130">
              <a:lnSpc>
                <a:spcPts val="2380"/>
              </a:lnSpc>
              <a:buFont typeface="Arial"/>
              <a:buChar char="•"/>
            </a:pPr>
            <a:r>
              <a:rPr lang="en-US" sz="1600" dirty="0">
                <a:solidFill>
                  <a:srgbClr val="002D72"/>
                </a:solidFill>
                <a:latin typeface="Gill Sans MT" panose="020B0502020104020203" pitchFamily="34" charset="0"/>
                <a:ea typeface="Arial"/>
                <a:cs typeface="Arial"/>
                <a:sym typeface="Arial"/>
              </a:rPr>
              <a:t>Responding to IRB review</a:t>
            </a:r>
          </a:p>
          <a:p>
            <a:pPr algn="ctr">
              <a:lnSpc>
                <a:spcPts val="2210"/>
              </a:lnSpc>
            </a:pPr>
            <a:r>
              <a:rPr lang="en-US" sz="1600" b="1" dirty="0">
                <a:solidFill>
                  <a:srgbClr val="002D72"/>
                </a:solidFill>
                <a:latin typeface="Gill Sans MT" panose="020B0502020104020203" pitchFamily="34" charset="0"/>
                <a:ea typeface="Arial Bold"/>
                <a:cs typeface="Arial Bold"/>
                <a:sym typeface="Arial Bold"/>
              </a:rPr>
              <a:t>Consult requests will receive a response within 24 hours – please reach out!</a:t>
            </a:r>
            <a:r>
              <a:rPr lang="en-US" sz="1600" b="1" dirty="0">
                <a:solidFill>
                  <a:srgbClr val="000000"/>
                </a:solidFill>
                <a:latin typeface="Gill Sans MT" panose="020B0502020104020203" pitchFamily="34" charset="0"/>
                <a:ea typeface="Arial Bold"/>
                <a:cs typeface="Arial Bold"/>
                <a:sym typeface="Arial Bold"/>
              </a:rPr>
              <a:t> </a:t>
            </a:r>
          </a:p>
          <a:p>
            <a:pPr algn="ctr">
              <a:lnSpc>
                <a:spcPts val="2040"/>
              </a:lnSpc>
            </a:pPr>
            <a:endParaRPr lang="en-US" sz="1300" b="1" dirty="0">
              <a:solidFill>
                <a:srgbClr val="000000"/>
              </a:solidFill>
              <a:latin typeface="Arial Bold"/>
              <a:ea typeface="Arial Bold"/>
              <a:cs typeface="Arial Bold"/>
              <a:sym typeface="Arial Bo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C9DD0441-FBE2-466A-AFF8-106254C4B679}"/>
              </a:ext>
            </a:extLst>
          </p:cNvPr>
          <p:cNvSpPr txBox="1">
            <a:spLocks/>
          </p:cNvSpPr>
          <p:nvPr/>
        </p:nvSpPr>
        <p:spPr bwMode="black">
          <a:xfrm>
            <a:off x="685800" y="2119528"/>
            <a:ext cx="7772400" cy="904443"/>
          </a:xfrm>
          <a:prstGeom prst="rect">
            <a:avLst/>
          </a:prstGeom>
          <a:solidFill>
            <a:srgbClr val="68ACE5"/>
          </a:solidFill>
          <a:ln w="38100" cap="flat" cmpd="sng" algn="ctr">
            <a:solidFill>
              <a:srgbClr val="F1C400"/>
            </a:solidFill>
            <a:prstDash val="solid"/>
          </a:ln>
          <a:effectLst>
            <a:outerShdw blurRad="63500" sx="102000" sy="102000" algn="ctr" rotWithShape="0">
              <a:prstClr val="black">
                <a:alpha val="40000"/>
              </a:prstClr>
            </a:outerShdw>
            <a:softEdge rad="0"/>
          </a:effectLst>
          <a:scene3d>
            <a:camera prst="orthographicFront"/>
            <a:lightRig rig="threePt" dir="t"/>
          </a:scene3d>
          <a:sp3d contourW="12700">
            <a:contourClr>
              <a:srgbClr val="F1C400"/>
            </a:contourClr>
          </a:sp3d>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chemeClr val="lt1"/>
                </a:solidFill>
                <a:latin typeface="+mn-lt"/>
                <a:ea typeface="+mn-ea"/>
                <a:cs typeface="+mn-cs"/>
              </a:defRPr>
            </a:lvl1pPr>
            <a:lvl2pPr algn="l" rtl="0" eaLnBrk="1" fontAlgn="base" hangingPunct="1">
              <a:spcBef>
                <a:spcPct val="0"/>
              </a:spcBef>
              <a:spcAft>
                <a:spcPct val="0"/>
              </a:spcAft>
              <a:defRPr sz="3600" b="1">
                <a:solidFill>
                  <a:schemeClr val="lt1"/>
                </a:solidFill>
                <a:latin typeface="+mn-lt"/>
                <a:ea typeface="+mn-ea"/>
                <a:cs typeface="+mn-cs"/>
              </a:defRPr>
            </a:lvl2pPr>
            <a:lvl3pPr algn="l" rtl="0" eaLnBrk="1" fontAlgn="base" hangingPunct="1">
              <a:spcBef>
                <a:spcPct val="0"/>
              </a:spcBef>
              <a:spcAft>
                <a:spcPct val="0"/>
              </a:spcAft>
              <a:defRPr sz="3600" b="1">
                <a:solidFill>
                  <a:schemeClr val="lt1"/>
                </a:solidFill>
                <a:latin typeface="+mn-lt"/>
                <a:ea typeface="+mn-ea"/>
                <a:cs typeface="+mn-cs"/>
              </a:defRPr>
            </a:lvl3pPr>
            <a:lvl4pPr algn="l" rtl="0" eaLnBrk="1" fontAlgn="base" hangingPunct="1">
              <a:spcBef>
                <a:spcPct val="0"/>
              </a:spcBef>
              <a:spcAft>
                <a:spcPct val="0"/>
              </a:spcAft>
              <a:defRPr sz="3600" b="1">
                <a:solidFill>
                  <a:schemeClr val="lt1"/>
                </a:solidFill>
                <a:latin typeface="+mn-lt"/>
                <a:ea typeface="+mn-ea"/>
                <a:cs typeface="+mn-cs"/>
              </a:defRPr>
            </a:lvl4pPr>
            <a:lvl5pPr algn="l" rtl="0" eaLnBrk="1" fontAlgn="base" hangingPunct="1">
              <a:spcBef>
                <a:spcPct val="0"/>
              </a:spcBef>
              <a:spcAft>
                <a:spcPct val="0"/>
              </a:spcAft>
              <a:defRPr sz="3600" b="1">
                <a:solidFill>
                  <a:schemeClr val="lt1"/>
                </a:solidFill>
                <a:latin typeface="+mn-lt"/>
                <a:ea typeface="+mn-ea"/>
                <a:cs typeface="+mn-cs"/>
              </a:defRPr>
            </a:lvl5pPr>
            <a:lvl6pPr marL="457200" algn="l" rtl="0" eaLnBrk="1" fontAlgn="base" hangingPunct="1">
              <a:spcBef>
                <a:spcPct val="0"/>
              </a:spcBef>
              <a:spcAft>
                <a:spcPct val="0"/>
              </a:spcAft>
              <a:defRPr sz="3600" b="1">
                <a:solidFill>
                  <a:schemeClr val="lt1"/>
                </a:solidFill>
                <a:latin typeface="+mn-lt"/>
                <a:ea typeface="+mn-ea"/>
                <a:cs typeface="+mn-cs"/>
              </a:defRPr>
            </a:lvl6pPr>
            <a:lvl7pPr marL="914400" algn="l" rtl="0" eaLnBrk="1" fontAlgn="base" hangingPunct="1">
              <a:spcBef>
                <a:spcPct val="0"/>
              </a:spcBef>
              <a:spcAft>
                <a:spcPct val="0"/>
              </a:spcAft>
              <a:defRPr sz="3600" b="1">
                <a:solidFill>
                  <a:schemeClr val="lt1"/>
                </a:solidFill>
                <a:latin typeface="+mn-lt"/>
                <a:ea typeface="+mn-ea"/>
                <a:cs typeface="+mn-cs"/>
              </a:defRPr>
            </a:lvl7pPr>
            <a:lvl8pPr marL="1371600" algn="l" rtl="0" eaLnBrk="1" fontAlgn="base" hangingPunct="1">
              <a:spcBef>
                <a:spcPct val="0"/>
              </a:spcBef>
              <a:spcAft>
                <a:spcPct val="0"/>
              </a:spcAft>
              <a:defRPr sz="3600" b="1">
                <a:solidFill>
                  <a:schemeClr val="lt1"/>
                </a:solidFill>
                <a:latin typeface="+mn-lt"/>
                <a:ea typeface="+mn-ea"/>
                <a:cs typeface="+mn-cs"/>
              </a:defRPr>
            </a:lvl8pPr>
            <a:lvl9pPr marL="1828800" algn="l" rtl="0" eaLnBrk="1" fontAlgn="base" hangingPunct="1">
              <a:spcBef>
                <a:spcPct val="0"/>
              </a:spcBef>
              <a:spcAft>
                <a:spcPct val="0"/>
              </a:spcAft>
              <a:defRPr sz="3600" b="1">
                <a:solidFill>
                  <a:schemeClr val="lt1"/>
                </a:solidFill>
                <a:latin typeface="+mn-lt"/>
                <a:ea typeface="+mn-ea"/>
                <a:cs typeface="+mn-cs"/>
              </a:defRPr>
            </a:lvl9pPr>
          </a:lstStyle>
          <a:p>
            <a:pPr algn="ctr"/>
            <a:r>
              <a:rPr lang="en-US" sz="5400" kern="0" dirty="0">
                <a:solidFill>
                  <a:srgbClr val="002D74"/>
                </a:solidFill>
                <a:latin typeface="Gill Sans MT" panose="020B0502020104020203" pitchFamily="34" charset="0"/>
              </a:rPr>
              <a:t>Questions? </a:t>
            </a:r>
          </a:p>
        </p:txBody>
      </p:sp>
      <p:sp>
        <p:nvSpPr>
          <p:cNvPr id="7" name="TextBox 6">
            <a:extLst>
              <a:ext uri="{FF2B5EF4-FFF2-40B4-BE49-F238E27FC236}">
                <a16:creationId xmlns:a16="http://schemas.microsoft.com/office/drawing/2014/main" id="{3A7DF56F-A145-4AC9-96D4-F0EF6ACEE1B7}"/>
              </a:ext>
            </a:extLst>
          </p:cNvPr>
          <p:cNvSpPr txBox="1"/>
          <p:nvPr/>
        </p:nvSpPr>
        <p:spPr>
          <a:xfrm>
            <a:off x="2133600" y="3943350"/>
            <a:ext cx="4572000" cy="584775"/>
          </a:xfrm>
          <a:prstGeom prst="rect">
            <a:avLst/>
          </a:prstGeom>
          <a:noFill/>
        </p:spPr>
        <p:txBody>
          <a:bodyPr wrap="square">
            <a:spAutoFit/>
          </a:bodyPr>
          <a:lstStyle/>
          <a:p>
            <a:pPr algn="ctr"/>
            <a:r>
              <a:rPr lang="en-US" sz="3200" i="1" kern="0" dirty="0">
                <a:solidFill>
                  <a:srgbClr val="002D74"/>
                </a:solidFill>
                <a:latin typeface="Gill Sans MT" panose="020B0502020104020203" pitchFamily="34" charset="0"/>
              </a:rPr>
              <a:t>Thank you!</a:t>
            </a:r>
          </a:p>
        </p:txBody>
      </p:sp>
    </p:spTree>
    <p:extLst>
      <p:ext uri="{BB962C8B-B14F-4D97-AF65-F5344CB8AC3E}">
        <p14:creationId xmlns:p14="http://schemas.microsoft.com/office/powerpoint/2010/main" val="1304058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55719D0-EBDC-469E-9CA2-DA91E1A14337}"/>
              </a:ext>
            </a:extLst>
          </p:cNvPr>
          <p:cNvSpPr txBox="1"/>
          <p:nvPr/>
        </p:nvSpPr>
        <p:spPr>
          <a:xfrm>
            <a:off x="2286000" y="2340039"/>
            <a:ext cx="4572000" cy="461665"/>
          </a:xfrm>
          <a:prstGeom prst="rect">
            <a:avLst/>
          </a:prstGeom>
          <a:noFill/>
        </p:spPr>
        <p:txBody>
          <a:bodyPr wrap="square">
            <a:spAutoFit/>
          </a:bodyPr>
          <a:lstStyle/>
          <a:p>
            <a:r>
              <a:rPr lang="en-US" b="0" i="0">
                <a:solidFill>
                  <a:srgbClr val="000000"/>
                </a:solidFill>
                <a:effectLst/>
                <a:latin typeface="Times New Roman" panose="02020603050405020304" pitchFamily="18" charset="0"/>
              </a:rPr>
              <a:t> </a:t>
            </a:r>
            <a:endParaRPr lang="en-US" dirty="0"/>
          </a:p>
        </p:txBody>
      </p:sp>
      <p:sp>
        <p:nvSpPr>
          <p:cNvPr id="11" name="TextBox 10">
            <a:extLst>
              <a:ext uri="{FF2B5EF4-FFF2-40B4-BE49-F238E27FC236}">
                <a16:creationId xmlns:a16="http://schemas.microsoft.com/office/drawing/2014/main" id="{DB82B3B4-276E-4B20-9197-F7FDDFC3A7AC}"/>
              </a:ext>
            </a:extLst>
          </p:cNvPr>
          <p:cNvSpPr txBox="1"/>
          <p:nvPr/>
        </p:nvSpPr>
        <p:spPr>
          <a:xfrm>
            <a:off x="2286000" y="2340039"/>
            <a:ext cx="4572000" cy="461665"/>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sp>
        <p:nvSpPr>
          <p:cNvPr id="12" name="Title 6">
            <a:extLst>
              <a:ext uri="{FF2B5EF4-FFF2-40B4-BE49-F238E27FC236}">
                <a16:creationId xmlns:a16="http://schemas.microsoft.com/office/drawing/2014/main" id="{B09FB09B-4A9B-456A-9E9B-05FA8ED306A3}"/>
              </a:ext>
            </a:extLst>
          </p:cNvPr>
          <p:cNvSpPr txBox="1">
            <a:spLocks/>
          </p:cNvSpPr>
          <p:nvPr/>
        </p:nvSpPr>
        <p:spPr bwMode="black">
          <a:xfrm>
            <a:off x="685800" y="2119528"/>
            <a:ext cx="7772400" cy="904443"/>
          </a:xfrm>
          <a:prstGeom prst="rect">
            <a:avLst/>
          </a:prstGeom>
          <a:solidFill>
            <a:srgbClr val="68ACE5"/>
          </a:solidFill>
          <a:ln w="38100" cap="flat" cmpd="sng" algn="ctr">
            <a:solidFill>
              <a:srgbClr val="F1C400"/>
            </a:solidFill>
            <a:prstDash val="solid"/>
          </a:ln>
          <a:effectLst>
            <a:outerShdw blurRad="63500" sx="102000" sy="102000" algn="ctr" rotWithShape="0">
              <a:prstClr val="black">
                <a:alpha val="40000"/>
              </a:prstClr>
            </a:outerShdw>
            <a:softEdge rad="0"/>
          </a:effectLst>
          <a:scene3d>
            <a:camera prst="orthographicFront"/>
            <a:lightRig rig="threePt" dir="t"/>
          </a:scene3d>
          <a:sp3d contourW="12700">
            <a:contourClr>
              <a:srgbClr val="F1C400"/>
            </a:contourClr>
          </a:sp3d>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chemeClr val="lt1"/>
                </a:solidFill>
                <a:latin typeface="+mn-lt"/>
                <a:ea typeface="+mn-ea"/>
                <a:cs typeface="+mn-cs"/>
              </a:defRPr>
            </a:lvl1pPr>
            <a:lvl2pPr algn="l" rtl="0" eaLnBrk="1" fontAlgn="base" hangingPunct="1">
              <a:spcBef>
                <a:spcPct val="0"/>
              </a:spcBef>
              <a:spcAft>
                <a:spcPct val="0"/>
              </a:spcAft>
              <a:defRPr sz="3600" b="1">
                <a:solidFill>
                  <a:schemeClr val="lt1"/>
                </a:solidFill>
                <a:latin typeface="+mn-lt"/>
                <a:ea typeface="+mn-ea"/>
                <a:cs typeface="+mn-cs"/>
              </a:defRPr>
            </a:lvl2pPr>
            <a:lvl3pPr algn="l" rtl="0" eaLnBrk="1" fontAlgn="base" hangingPunct="1">
              <a:spcBef>
                <a:spcPct val="0"/>
              </a:spcBef>
              <a:spcAft>
                <a:spcPct val="0"/>
              </a:spcAft>
              <a:defRPr sz="3600" b="1">
                <a:solidFill>
                  <a:schemeClr val="lt1"/>
                </a:solidFill>
                <a:latin typeface="+mn-lt"/>
                <a:ea typeface="+mn-ea"/>
                <a:cs typeface="+mn-cs"/>
              </a:defRPr>
            </a:lvl3pPr>
            <a:lvl4pPr algn="l" rtl="0" eaLnBrk="1" fontAlgn="base" hangingPunct="1">
              <a:spcBef>
                <a:spcPct val="0"/>
              </a:spcBef>
              <a:spcAft>
                <a:spcPct val="0"/>
              </a:spcAft>
              <a:defRPr sz="3600" b="1">
                <a:solidFill>
                  <a:schemeClr val="lt1"/>
                </a:solidFill>
                <a:latin typeface="+mn-lt"/>
                <a:ea typeface="+mn-ea"/>
                <a:cs typeface="+mn-cs"/>
              </a:defRPr>
            </a:lvl4pPr>
            <a:lvl5pPr algn="l" rtl="0" eaLnBrk="1" fontAlgn="base" hangingPunct="1">
              <a:spcBef>
                <a:spcPct val="0"/>
              </a:spcBef>
              <a:spcAft>
                <a:spcPct val="0"/>
              </a:spcAft>
              <a:defRPr sz="3600" b="1">
                <a:solidFill>
                  <a:schemeClr val="lt1"/>
                </a:solidFill>
                <a:latin typeface="+mn-lt"/>
                <a:ea typeface="+mn-ea"/>
                <a:cs typeface="+mn-cs"/>
              </a:defRPr>
            </a:lvl5pPr>
            <a:lvl6pPr marL="457200" algn="l" rtl="0" eaLnBrk="1" fontAlgn="base" hangingPunct="1">
              <a:spcBef>
                <a:spcPct val="0"/>
              </a:spcBef>
              <a:spcAft>
                <a:spcPct val="0"/>
              </a:spcAft>
              <a:defRPr sz="3600" b="1">
                <a:solidFill>
                  <a:schemeClr val="lt1"/>
                </a:solidFill>
                <a:latin typeface="+mn-lt"/>
                <a:ea typeface="+mn-ea"/>
                <a:cs typeface="+mn-cs"/>
              </a:defRPr>
            </a:lvl6pPr>
            <a:lvl7pPr marL="914400" algn="l" rtl="0" eaLnBrk="1" fontAlgn="base" hangingPunct="1">
              <a:spcBef>
                <a:spcPct val="0"/>
              </a:spcBef>
              <a:spcAft>
                <a:spcPct val="0"/>
              </a:spcAft>
              <a:defRPr sz="3600" b="1">
                <a:solidFill>
                  <a:schemeClr val="lt1"/>
                </a:solidFill>
                <a:latin typeface="+mn-lt"/>
                <a:ea typeface="+mn-ea"/>
                <a:cs typeface="+mn-cs"/>
              </a:defRPr>
            </a:lvl7pPr>
            <a:lvl8pPr marL="1371600" algn="l" rtl="0" eaLnBrk="1" fontAlgn="base" hangingPunct="1">
              <a:spcBef>
                <a:spcPct val="0"/>
              </a:spcBef>
              <a:spcAft>
                <a:spcPct val="0"/>
              </a:spcAft>
              <a:defRPr sz="3600" b="1">
                <a:solidFill>
                  <a:schemeClr val="lt1"/>
                </a:solidFill>
                <a:latin typeface="+mn-lt"/>
                <a:ea typeface="+mn-ea"/>
                <a:cs typeface="+mn-cs"/>
              </a:defRPr>
            </a:lvl8pPr>
            <a:lvl9pPr marL="1828800" algn="l" rtl="0" eaLnBrk="1" fontAlgn="base" hangingPunct="1">
              <a:spcBef>
                <a:spcPct val="0"/>
              </a:spcBef>
              <a:spcAft>
                <a:spcPct val="0"/>
              </a:spcAft>
              <a:defRPr sz="3600" b="1">
                <a:solidFill>
                  <a:schemeClr val="lt1"/>
                </a:solidFill>
                <a:latin typeface="+mn-lt"/>
                <a:ea typeface="+mn-ea"/>
                <a:cs typeface="+mn-cs"/>
              </a:defRPr>
            </a:lvl9pPr>
          </a:lstStyle>
          <a:p>
            <a:pPr algn="ctr"/>
            <a:r>
              <a:rPr lang="en-US" sz="5400" kern="0" dirty="0">
                <a:solidFill>
                  <a:srgbClr val="002D74"/>
                </a:solidFill>
                <a:latin typeface="Gill Sans MT" panose="020B0502020104020203" pitchFamily="34" charset="0"/>
              </a:rPr>
              <a:t>IRB Overview</a:t>
            </a:r>
          </a:p>
        </p:txBody>
      </p:sp>
    </p:spTree>
    <p:extLst>
      <p:ext uri="{BB962C8B-B14F-4D97-AF65-F5344CB8AC3E}">
        <p14:creationId xmlns:p14="http://schemas.microsoft.com/office/powerpoint/2010/main" val="681554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D7FF-1118-C2ED-C44D-5A7A5E1E8A5C}"/>
              </a:ext>
            </a:extLst>
          </p:cNvPr>
          <p:cNvSpPr>
            <a:spLocks noGrp="1"/>
          </p:cNvSpPr>
          <p:nvPr>
            <p:ph type="title"/>
          </p:nvPr>
        </p:nvSpPr>
        <p:spPr>
          <a:xfrm>
            <a:off x="0" y="209550"/>
            <a:ext cx="7772400" cy="857250"/>
          </a:xfrm>
        </p:spPr>
        <p:txBody>
          <a:bodyPr/>
          <a:lstStyle/>
          <a:p>
            <a:r>
              <a:rPr lang="en-US" sz="3800" dirty="0">
                <a:solidFill>
                  <a:srgbClr val="002D72"/>
                </a:solidFill>
                <a:latin typeface="Gill Sans MT" panose="020B0502020104020203" pitchFamily="34" charset="0"/>
                <a:ea typeface="+mj-lt"/>
                <a:cs typeface="+mj-lt"/>
              </a:rPr>
              <a:t>Fundamental Goals/Obligations</a:t>
            </a:r>
            <a:endParaRPr lang="en-US" sz="3800" dirty="0">
              <a:latin typeface="Gill Sans MT" panose="020B0502020104020203" pitchFamily="34" charset="0"/>
              <a:cs typeface="Arial"/>
            </a:endParaRPr>
          </a:p>
          <a:p>
            <a:endParaRPr lang="en-US" dirty="0">
              <a:cs typeface="Arial"/>
            </a:endParaRPr>
          </a:p>
        </p:txBody>
      </p:sp>
      <p:sp>
        <p:nvSpPr>
          <p:cNvPr id="3" name="Content Placeholder 2">
            <a:extLst>
              <a:ext uri="{FF2B5EF4-FFF2-40B4-BE49-F238E27FC236}">
                <a16:creationId xmlns:a16="http://schemas.microsoft.com/office/drawing/2014/main" id="{723F46D7-C3A4-0905-B0E1-7F27AC606231}"/>
              </a:ext>
            </a:extLst>
          </p:cNvPr>
          <p:cNvSpPr>
            <a:spLocks noGrp="1"/>
          </p:cNvSpPr>
          <p:nvPr>
            <p:ph idx="1"/>
          </p:nvPr>
        </p:nvSpPr>
        <p:spPr>
          <a:xfrm>
            <a:off x="152400" y="2034043"/>
            <a:ext cx="7010400" cy="2823707"/>
          </a:xfrm>
        </p:spPr>
        <p:txBody>
          <a:bodyPr/>
          <a:lstStyle/>
          <a:p>
            <a:pPr marL="0" indent="0">
              <a:buNone/>
            </a:pPr>
            <a:r>
              <a:rPr lang="en-US" sz="1800" b="1" dirty="0">
                <a:latin typeface="Gill Sans MT"/>
                <a:ea typeface="+mn-lt"/>
                <a:cs typeface="+mn-lt"/>
              </a:rPr>
              <a:t>Protecting the rights and welfare of human participants: </a:t>
            </a:r>
            <a:endParaRPr lang="en-US" sz="1600" b="1" dirty="0">
              <a:latin typeface="Gill Sans MT"/>
              <a:cs typeface="+mn-lt"/>
            </a:endParaRPr>
          </a:p>
          <a:p>
            <a:pPr>
              <a:buClr>
                <a:srgbClr val="F3C300"/>
              </a:buClr>
              <a:buFont typeface="Wingdings" panose="05000000000000000000" pitchFamily="2" charset="2"/>
              <a:buChar char="ü"/>
            </a:pPr>
            <a:r>
              <a:rPr lang="en-US" sz="1600" dirty="0">
                <a:latin typeface="Gill Sans MT"/>
                <a:ea typeface="+mn-lt"/>
                <a:cs typeface="+mn-lt"/>
              </a:rPr>
              <a:t>Voluntary participation</a:t>
            </a:r>
            <a:endParaRPr lang="en-US" sz="1600" dirty="0">
              <a:latin typeface="Gill Sans MT"/>
              <a:cs typeface="Arial"/>
            </a:endParaRPr>
          </a:p>
          <a:p>
            <a:pPr>
              <a:buClr>
                <a:srgbClr val="F3C300"/>
              </a:buClr>
              <a:buFont typeface="Wingdings" panose="05000000000000000000" pitchFamily="2" charset="2"/>
              <a:buChar char="ü"/>
            </a:pPr>
            <a:r>
              <a:rPr lang="en-US" sz="1600" dirty="0">
                <a:latin typeface="Gill Sans MT"/>
                <a:ea typeface="+mn-lt"/>
                <a:cs typeface="+mn-lt"/>
              </a:rPr>
              <a:t>Informed consent</a:t>
            </a:r>
            <a:endParaRPr lang="en-US" sz="1600" dirty="0">
              <a:latin typeface="Gill Sans MT"/>
              <a:cs typeface="Arial"/>
            </a:endParaRPr>
          </a:p>
          <a:p>
            <a:pPr>
              <a:buClr>
                <a:srgbClr val="F3C300"/>
              </a:buClr>
              <a:buFont typeface="Wingdings" panose="05000000000000000000" pitchFamily="2" charset="2"/>
              <a:buChar char="ü"/>
            </a:pPr>
            <a:r>
              <a:rPr lang="en-US" sz="1600" dirty="0">
                <a:latin typeface="Gill Sans MT"/>
                <a:ea typeface="+mn-lt"/>
                <a:cs typeface="+mn-lt"/>
              </a:rPr>
              <a:t>An acceptable risk/benefit ratio</a:t>
            </a:r>
            <a:endParaRPr lang="en-US" sz="1600" dirty="0">
              <a:latin typeface="Gill Sans MT"/>
              <a:cs typeface="Arial"/>
            </a:endParaRPr>
          </a:p>
          <a:p>
            <a:pPr>
              <a:buClr>
                <a:srgbClr val="F3C300"/>
              </a:buClr>
              <a:buFont typeface="Wingdings" panose="05000000000000000000" pitchFamily="2" charset="2"/>
              <a:buChar char="ü"/>
            </a:pPr>
            <a:r>
              <a:rPr lang="en-US" sz="1600" dirty="0">
                <a:latin typeface="Gill Sans MT"/>
                <a:ea typeface="+mn-lt"/>
                <a:cs typeface="+mn-lt"/>
              </a:rPr>
              <a:t>Minimizing risk to the extent possible </a:t>
            </a:r>
            <a:endParaRPr lang="en-US" sz="1600" dirty="0">
              <a:latin typeface="Gill Sans MT"/>
              <a:cs typeface="Arial"/>
            </a:endParaRPr>
          </a:p>
          <a:p>
            <a:pPr>
              <a:buClr>
                <a:srgbClr val="F3C300"/>
              </a:buClr>
              <a:buFont typeface="Wingdings" panose="05000000000000000000" pitchFamily="2" charset="2"/>
              <a:buChar char="ü"/>
            </a:pPr>
            <a:r>
              <a:rPr lang="en-US" sz="1600" dirty="0">
                <a:latin typeface="Gill Sans MT"/>
                <a:ea typeface="+mn-lt"/>
                <a:cs typeface="+mn-lt"/>
              </a:rPr>
              <a:t>Increased attention if vulnerable populations involved: children, prisoners, pregnant individuals, cognitive impairment, etc.</a:t>
            </a:r>
            <a:endParaRPr lang="en-US" sz="1600" dirty="0">
              <a:latin typeface="Gill Sans MT"/>
              <a:cs typeface="Arial"/>
            </a:endParaRPr>
          </a:p>
          <a:p>
            <a:pPr>
              <a:buClr>
                <a:srgbClr val="F3C300"/>
              </a:buClr>
              <a:buFont typeface="Wingdings" panose="05000000000000000000" pitchFamily="2" charset="2"/>
              <a:buChar char="ü"/>
            </a:pPr>
            <a:r>
              <a:rPr lang="en-US" sz="1600" dirty="0">
                <a:latin typeface="Gill Sans MT"/>
                <a:ea typeface="+mn-lt"/>
                <a:cs typeface="+mn-lt"/>
              </a:rPr>
              <a:t>Appropriate amount of remuneration (re: potential for undue influence)</a:t>
            </a:r>
            <a:endParaRPr lang="en-US" sz="1600" dirty="0">
              <a:latin typeface="Gill Sans MT"/>
              <a:cs typeface="Arial"/>
            </a:endParaRPr>
          </a:p>
          <a:p>
            <a:pPr>
              <a:buClr>
                <a:srgbClr val="F3C300"/>
              </a:buClr>
              <a:buFont typeface="Wingdings" panose="05000000000000000000" pitchFamily="2" charset="2"/>
              <a:buChar char="ü"/>
            </a:pPr>
            <a:r>
              <a:rPr lang="en-US" sz="1600" dirty="0">
                <a:latin typeface="Gill Sans MT"/>
                <a:ea typeface="+mn-lt"/>
                <a:cs typeface="+mn-lt"/>
              </a:rPr>
              <a:t>Special situations:</a:t>
            </a:r>
            <a:r>
              <a:rPr lang="en-US" sz="1600" dirty="0">
                <a:latin typeface="Gill Sans MT"/>
                <a:cs typeface="Arial"/>
              </a:rPr>
              <a:t> </a:t>
            </a:r>
            <a:r>
              <a:rPr lang="en-US" sz="1600" dirty="0">
                <a:latin typeface="Gill Sans MT"/>
                <a:ea typeface="+mn-lt"/>
                <a:cs typeface="+mn-lt"/>
              </a:rPr>
              <a:t>Research in the emergency setting when consent isn’t possible</a:t>
            </a:r>
            <a:endParaRPr lang="en-US" sz="1600" dirty="0">
              <a:latin typeface="Gill Sans MT"/>
              <a:cs typeface="Arial"/>
            </a:endParaRPr>
          </a:p>
          <a:p>
            <a:pPr>
              <a:buFont typeface="Arial"/>
            </a:pPr>
            <a:endParaRPr lang="en-US" dirty="0">
              <a:cs typeface="Arial"/>
            </a:endParaRPr>
          </a:p>
        </p:txBody>
      </p:sp>
      <p:sp>
        <p:nvSpPr>
          <p:cNvPr id="7" name="Content Placeholder 2">
            <a:extLst>
              <a:ext uri="{FF2B5EF4-FFF2-40B4-BE49-F238E27FC236}">
                <a16:creationId xmlns:a16="http://schemas.microsoft.com/office/drawing/2014/main" id="{CF4DCFD8-AFBD-4B22-B98B-C6C0853576A4}"/>
              </a:ext>
            </a:extLst>
          </p:cNvPr>
          <p:cNvSpPr txBox="1">
            <a:spLocks/>
          </p:cNvSpPr>
          <p:nvPr/>
        </p:nvSpPr>
        <p:spPr bwMode="black">
          <a:xfrm>
            <a:off x="152400" y="971550"/>
            <a:ext cx="834029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254B8E"/>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800">
                <a:solidFill>
                  <a:srgbClr val="254B8E"/>
                </a:solidFill>
                <a:latin typeface="+mn-lt"/>
                <a:ea typeface="MS PGothic" pitchFamily="34" charset="-128"/>
              </a:defRPr>
            </a:lvl2pPr>
            <a:lvl3pPr marL="1143000" indent="-228600" algn="l" rtl="0" eaLnBrk="1" fontAlgn="base" hangingPunct="1">
              <a:spcBef>
                <a:spcPct val="20000"/>
              </a:spcBef>
              <a:spcAft>
                <a:spcPct val="0"/>
              </a:spcAft>
              <a:buChar char="•"/>
              <a:defRPr sz="2400">
                <a:solidFill>
                  <a:srgbClr val="254B8E"/>
                </a:solidFill>
                <a:latin typeface="+mn-lt"/>
                <a:ea typeface="MS PGothic" pitchFamily="34" charset="-128"/>
              </a:defRPr>
            </a:lvl3pPr>
            <a:lvl4pPr marL="1600200" indent="-228600" algn="l" rtl="0" eaLnBrk="1" fontAlgn="base" hangingPunct="1">
              <a:spcBef>
                <a:spcPct val="20000"/>
              </a:spcBef>
              <a:spcAft>
                <a:spcPct val="0"/>
              </a:spcAft>
              <a:buChar char="–"/>
              <a:defRPr sz="2000">
                <a:solidFill>
                  <a:srgbClr val="254B8E"/>
                </a:solidFill>
                <a:latin typeface="+mn-lt"/>
                <a:ea typeface="MS PGothic" pitchFamily="34" charset="-128"/>
              </a:defRPr>
            </a:lvl4pPr>
            <a:lvl5pPr marL="2057400" indent="-228600" algn="l" rtl="0" eaLnBrk="1" fontAlgn="base" hangingPunct="1">
              <a:spcBef>
                <a:spcPct val="20000"/>
              </a:spcBef>
              <a:spcAft>
                <a:spcPct val="0"/>
              </a:spcAft>
              <a:buChar char="»"/>
              <a:defRPr sz="2000">
                <a:solidFill>
                  <a:srgbClr val="254B8E"/>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rgbClr val="254B8E"/>
                </a:solidFill>
                <a:latin typeface="+mn-lt"/>
              </a:defRPr>
            </a:lvl6pPr>
            <a:lvl7pPr marL="2971800" indent="-228600" algn="l" rtl="0" eaLnBrk="1" fontAlgn="base" hangingPunct="1">
              <a:spcBef>
                <a:spcPct val="20000"/>
              </a:spcBef>
              <a:spcAft>
                <a:spcPct val="0"/>
              </a:spcAft>
              <a:buChar char="»"/>
              <a:defRPr sz="2000">
                <a:solidFill>
                  <a:srgbClr val="254B8E"/>
                </a:solidFill>
                <a:latin typeface="+mn-lt"/>
              </a:defRPr>
            </a:lvl7pPr>
            <a:lvl8pPr marL="3429000" indent="-228600" algn="l" rtl="0" eaLnBrk="1" fontAlgn="base" hangingPunct="1">
              <a:spcBef>
                <a:spcPct val="20000"/>
              </a:spcBef>
              <a:spcAft>
                <a:spcPct val="0"/>
              </a:spcAft>
              <a:buChar char="»"/>
              <a:defRPr sz="2000">
                <a:solidFill>
                  <a:srgbClr val="254B8E"/>
                </a:solidFill>
                <a:latin typeface="+mn-lt"/>
              </a:defRPr>
            </a:lvl8pPr>
            <a:lvl9pPr marL="3886200" indent="-228600" algn="l" rtl="0" eaLnBrk="1" fontAlgn="base" hangingPunct="1">
              <a:spcBef>
                <a:spcPct val="20000"/>
              </a:spcBef>
              <a:spcAft>
                <a:spcPct val="0"/>
              </a:spcAft>
              <a:buChar char="»"/>
              <a:defRPr sz="2000">
                <a:solidFill>
                  <a:srgbClr val="254B8E"/>
                </a:solidFill>
                <a:latin typeface="+mn-lt"/>
              </a:defRPr>
            </a:lvl9pPr>
          </a:lstStyle>
          <a:p>
            <a:pPr marL="0" indent="0" algn="l">
              <a:buNone/>
            </a:pPr>
            <a:r>
              <a:rPr lang="en-US" sz="1800" b="1" dirty="0">
                <a:latin typeface="Gill Sans Bold" panose="020B0604020202020204" charset="0"/>
                <a:ea typeface="Glacial Indifference"/>
                <a:cs typeface="Glacial Indifference"/>
                <a:sym typeface="Glacial Indifference"/>
              </a:rPr>
              <a:t>JHM IRBs are responsible for protecting the rights and welfare of the human participants involved in research conducted by faculty and staff at the Institutions. </a:t>
            </a:r>
          </a:p>
        </p:txBody>
      </p:sp>
      <p:sp>
        <p:nvSpPr>
          <p:cNvPr id="8" name="Freeform 4">
            <a:extLst>
              <a:ext uri="{FF2B5EF4-FFF2-40B4-BE49-F238E27FC236}">
                <a16:creationId xmlns:a16="http://schemas.microsoft.com/office/drawing/2014/main" id="{FDBCBA31-9948-447B-817E-140ED0B605F0}"/>
              </a:ext>
            </a:extLst>
          </p:cNvPr>
          <p:cNvSpPr/>
          <p:nvPr/>
        </p:nvSpPr>
        <p:spPr>
          <a:xfrm>
            <a:off x="6622066" y="1367293"/>
            <a:ext cx="2300668" cy="3551366"/>
          </a:xfrm>
          <a:custGeom>
            <a:avLst/>
            <a:gdLst/>
            <a:ahLst/>
            <a:cxnLst/>
            <a:rect l="l" t="t" r="r" b="b"/>
            <a:pathLst>
              <a:path w="5536790" h="8294816">
                <a:moveTo>
                  <a:pt x="0" y="0"/>
                </a:moveTo>
                <a:lnTo>
                  <a:pt x="5536790" y="0"/>
                </a:lnTo>
                <a:lnTo>
                  <a:pt x="5536790" y="8294816"/>
                </a:lnTo>
                <a:lnTo>
                  <a:pt x="0" y="8294816"/>
                </a:lnTo>
                <a:lnTo>
                  <a:pt x="0" y="0"/>
                </a:lnTo>
                <a:close/>
              </a:path>
            </a:pathLst>
          </a:custGeom>
          <a:blipFill>
            <a:blip r:embed="rId2"/>
            <a:stretch>
              <a:fillRect/>
            </a:stretch>
          </a:blipFill>
          <a:effectLst>
            <a:softEdge rad="419100"/>
          </a:effectLst>
        </p:spPr>
        <p:txBody>
          <a:bodyPr/>
          <a:lstStyle/>
          <a:p>
            <a:endParaRPr lang="en-US"/>
          </a:p>
        </p:txBody>
      </p:sp>
    </p:spTree>
    <p:extLst>
      <p:ext uri="{BB962C8B-B14F-4D97-AF65-F5344CB8AC3E}">
        <p14:creationId xmlns:p14="http://schemas.microsoft.com/office/powerpoint/2010/main" val="361675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041F7A19-11B2-4AB5-BB26-BA28CA473F31}"/>
              </a:ext>
            </a:extLst>
          </p:cNvPr>
          <p:cNvSpPr>
            <a:spLocks noGrp="1"/>
          </p:cNvSpPr>
          <p:nvPr>
            <p:ph type="title"/>
          </p:nvPr>
        </p:nvSpPr>
        <p:spPr>
          <a:xfrm>
            <a:off x="0" y="196362"/>
            <a:ext cx="7772400" cy="857250"/>
          </a:xfrm>
        </p:spPr>
        <p:txBody>
          <a:bodyPr/>
          <a:lstStyle/>
          <a:p>
            <a:pPr eaLnBrk="1" hangingPunct="1"/>
            <a:r>
              <a:rPr lang="en-US" altLang="en-US" sz="4000" dirty="0">
                <a:latin typeface="Gill Sans MT" panose="020B0502020104020203" pitchFamily="34" charset="0"/>
              </a:rPr>
              <a:t>Overview </a:t>
            </a:r>
          </a:p>
        </p:txBody>
      </p:sp>
      <p:pic>
        <p:nvPicPr>
          <p:cNvPr id="5" name="Picture 4">
            <a:extLst>
              <a:ext uri="{FF2B5EF4-FFF2-40B4-BE49-F238E27FC236}">
                <a16:creationId xmlns:a16="http://schemas.microsoft.com/office/drawing/2014/main" id="{599C1457-9C8B-45DF-9E5F-1D776603C88D}"/>
              </a:ext>
            </a:extLst>
          </p:cNvPr>
          <p:cNvPicPr>
            <a:picLocks noChangeAspect="1"/>
          </p:cNvPicPr>
          <p:nvPr/>
        </p:nvPicPr>
        <p:blipFill>
          <a:blip r:embed="rId3"/>
          <a:stretch>
            <a:fillRect/>
          </a:stretch>
        </p:blipFill>
        <p:spPr>
          <a:xfrm>
            <a:off x="1219200" y="802692"/>
            <a:ext cx="6400800" cy="4093535"/>
          </a:xfrm>
          <a:prstGeom prst="rect">
            <a:avLst/>
          </a:prstGeom>
        </p:spPr>
      </p:pic>
    </p:spTree>
    <p:extLst>
      <p:ext uri="{BB962C8B-B14F-4D97-AF65-F5344CB8AC3E}">
        <p14:creationId xmlns:p14="http://schemas.microsoft.com/office/powerpoint/2010/main" val="302059984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041F7A19-11B2-4AB5-BB26-BA28CA473F31}"/>
              </a:ext>
            </a:extLst>
          </p:cNvPr>
          <p:cNvSpPr>
            <a:spLocks noGrp="1"/>
          </p:cNvSpPr>
          <p:nvPr>
            <p:ph type="title"/>
          </p:nvPr>
        </p:nvSpPr>
        <p:spPr>
          <a:xfrm>
            <a:off x="0" y="209550"/>
            <a:ext cx="7772400" cy="857250"/>
          </a:xfrm>
        </p:spPr>
        <p:txBody>
          <a:bodyPr/>
          <a:lstStyle/>
          <a:p>
            <a:pPr eaLnBrk="1" hangingPunct="1"/>
            <a:r>
              <a:rPr lang="en-US" altLang="en-US" sz="4000" dirty="0">
                <a:latin typeface="Gill Sans MT" panose="020B0502020104020203" pitchFamily="34" charset="0"/>
              </a:rPr>
              <a:t>Overview, continued </a:t>
            </a:r>
          </a:p>
        </p:txBody>
      </p:sp>
      <p:sp>
        <p:nvSpPr>
          <p:cNvPr id="6" name="TextBox 5">
            <a:extLst>
              <a:ext uri="{FF2B5EF4-FFF2-40B4-BE49-F238E27FC236}">
                <a16:creationId xmlns:a16="http://schemas.microsoft.com/office/drawing/2014/main" id="{79BCCBD0-04B6-40E4-A365-0C52B2176B1D}"/>
              </a:ext>
            </a:extLst>
          </p:cNvPr>
          <p:cNvSpPr txBox="1"/>
          <p:nvPr/>
        </p:nvSpPr>
        <p:spPr>
          <a:xfrm>
            <a:off x="228600" y="1809750"/>
            <a:ext cx="8382000" cy="2246769"/>
          </a:xfrm>
          <a:prstGeom prst="rect">
            <a:avLst/>
          </a:prstGeom>
          <a:noFill/>
        </p:spPr>
        <p:txBody>
          <a:bodyPr wrap="square" lIns="91440" tIns="45720" rIns="91440" bIns="45720" anchor="t">
            <a:spAutoFit/>
          </a:bodyPr>
          <a:lstStyle/>
          <a:p>
            <a:pPr marL="355600" marR="596265" indent="-342900">
              <a:lnSpc>
                <a:spcPts val="2110"/>
              </a:lnSpc>
              <a:buClr>
                <a:srgbClr val="F3C300"/>
              </a:buClr>
              <a:buSzPct val="77777"/>
              <a:buFont typeface="Wingdings" panose="05000000000000000000" pitchFamily="2" charset="2"/>
              <a:buChar char="v"/>
              <a:tabLst>
                <a:tab pos="194310" algn="l"/>
              </a:tabLst>
            </a:pPr>
            <a:r>
              <a:rPr lang="en-US" sz="2000" dirty="0">
                <a:solidFill>
                  <a:srgbClr val="002D74"/>
                </a:solidFill>
                <a:latin typeface="Gill Sans MT" panose="020B0502020104020203" pitchFamily="34" charset="0"/>
                <a:ea typeface="MS PGothic"/>
                <a:cs typeface="Century Schoolbook"/>
              </a:rPr>
              <a:t>8 IRBs (1,2,3,5,6,X, Executive Committee (EC) and JHM ACH)</a:t>
            </a:r>
          </a:p>
          <a:p>
            <a:pPr marL="355600" marR="596265" indent="-342900">
              <a:lnSpc>
                <a:spcPts val="2110"/>
              </a:lnSpc>
              <a:buClr>
                <a:srgbClr val="F3C300"/>
              </a:buClr>
              <a:buSzPct val="77777"/>
              <a:buFont typeface="Wingdings" panose="05000000000000000000" pitchFamily="2" charset="2"/>
              <a:buChar char="v"/>
              <a:tabLst>
                <a:tab pos="194310" algn="l"/>
              </a:tabLst>
            </a:pPr>
            <a:r>
              <a:rPr lang="en-US" sz="2000" dirty="0">
                <a:solidFill>
                  <a:srgbClr val="002D74"/>
                </a:solidFill>
                <a:latin typeface="Gill Sans MT" panose="020B0502020104020203" pitchFamily="34" charset="0"/>
                <a:ea typeface="MS PGothic"/>
                <a:cs typeface="Century Schoolbook"/>
              </a:rPr>
              <a:t>Each IRB meets weekly except JHM ACH IRB and EC</a:t>
            </a:r>
          </a:p>
          <a:p>
            <a:pPr marL="355600" marR="596265" indent="-342900">
              <a:lnSpc>
                <a:spcPts val="2110"/>
              </a:lnSpc>
              <a:buClr>
                <a:srgbClr val="F3C300"/>
              </a:buClr>
              <a:buSzPct val="77777"/>
              <a:buFont typeface="Wingdings" panose="05000000000000000000" pitchFamily="2" charset="2"/>
              <a:buChar char="v"/>
              <a:tabLst>
                <a:tab pos="194310" algn="l"/>
              </a:tabLst>
            </a:pPr>
            <a:r>
              <a:rPr lang="en-US" sz="2000" dirty="0">
                <a:solidFill>
                  <a:srgbClr val="002D74"/>
                </a:solidFill>
                <a:latin typeface="Gill Sans MT" panose="020B0502020104020203" pitchFamily="34" charset="0"/>
                <a:cs typeface="Century Schoolbook"/>
              </a:rPr>
              <a:t>IRBs meet for 2 hours; review 20 plus applications/week including:</a:t>
            </a:r>
          </a:p>
          <a:p>
            <a:pPr marL="812800" marR="596265" lvl="1" indent="-342900">
              <a:lnSpc>
                <a:spcPts val="2110"/>
              </a:lnSpc>
              <a:buClr>
                <a:srgbClr val="F3C300"/>
              </a:buClr>
              <a:buSzPct val="77777"/>
              <a:buFont typeface="Wingdings" panose="05000000000000000000" pitchFamily="2" charset="2"/>
              <a:buChar char="v"/>
              <a:tabLst>
                <a:tab pos="194310" algn="l"/>
              </a:tabLst>
            </a:pPr>
            <a:r>
              <a:rPr lang="en-US" sz="2000" dirty="0">
                <a:solidFill>
                  <a:srgbClr val="002D74"/>
                </a:solidFill>
                <a:latin typeface="Gill Sans MT" panose="020B0502020104020203" pitchFamily="34" charset="0"/>
                <a:cs typeface="Century Schoolbook"/>
              </a:rPr>
              <a:t>New Applications</a:t>
            </a:r>
          </a:p>
          <a:p>
            <a:pPr marL="812800" marR="596265" lvl="1" indent="-342900">
              <a:lnSpc>
                <a:spcPts val="2110"/>
              </a:lnSpc>
              <a:buClr>
                <a:srgbClr val="F3C300"/>
              </a:buClr>
              <a:buSzPct val="77777"/>
              <a:buFont typeface="Wingdings" panose="05000000000000000000" pitchFamily="2" charset="2"/>
              <a:buChar char="v"/>
              <a:tabLst>
                <a:tab pos="194310" algn="l"/>
              </a:tabLst>
            </a:pPr>
            <a:r>
              <a:rPr lang="en-US" sz="2000" dirty="0">
                <a:solidFill>
                  <a:srgbClr val="002D74"/>
                </a:solidFill>
                <a:latin typeface="Gill Sans MT" panose="020B0502020104020203" pitchFamily="34" charset="0"/>
                <a:cs typeface="Century Schoolbook"/>
              </a:rPr>
              <a:t>Change in Research</a:t>
            </a:r>
          </a:p>
          <a:p>
            <a:pPr marL="812800" marR="596265" lvl="1" indent="-342900">
              <a:lnSpc>
                <a:spcPts val="2110"/>
              </a:lnSpc>
              <a:buClr>
                <a:srgbClr val="F3C300"/>
              </a:buClr>
              <a:buSzPct val="77777"/>
              <a:buFont typeface="Wingdings" panose="05000000000000000000" pitchFamily="2" charset="2"/>
              <a:buChar char="v"/>
              <a:tabLst>
                <a:tab pos="194310" algn="l"/>
              </a:tabLst>
            </a:pPr>
            <a:r>
              <a:rPr lang="en-US" sz="2000" dirty="0">
                <a:solidFill>
                  <a:srgbClr val="002D74"/>
                </a:solidFill>
                <a:latin typeface="Gill Sans MT" panose="020B0502020104020203" pitchFamily="34" charset="0"/>
                <a:cs typeface="Century Schoolbook"/>
              </a:rPr>
              <a:t>Continuing Review</a:t>
            </a:r>
          </a:p>
          <a:p>
            <a:pPr marL="812800" marR="596265" lvl="1" indent="-342900">
              <a:lnSpc>
                <a:spcPts val="2110"/>
              </a:lnSpc>
              <a:buClr>
                <a:srgbClr val="F3C300"/>
              </a:buClr>
              <a:buSzPct val="77777"/>
              <a:buFont typeface="Wingdings" panose="05000000000000000000" pitchFamily="2" charset="2"/>
              <a:buChar char="v"/>
              <a:tabLst>
                <a:tab pos="194310" algn="l"/>
              </a:tabLst>
            </a:pPr>
            <a:r>
              <a:rPr lang="en-US" sz="2000" dirty="0">
                <a:solidFill>
                  <a:srgbClr val="002D74"/>
                </a:solidFill>
                <a:latin typeface="Gill Sans MT" panose="020B0502020104020203" pitchFamily="34" charset="0"/>
                <a:cs typeface="Century Schoolbook"/>
              </a:rPr>
              <a:t>Protocol Events</a:t>
            </a:r>
          </a:p>
          <a:p>
            <a:pPr marL="355600" marR="596265" indent="-342900">
              <a:lnSpc>
                <a:spcPts val="2110"/>
              </a:lnSpc>
              <a:buClr>
                <a:srgbClr val="F3C300"/>
              </a:buClr>
              <a:buSzPct val="77777"/>
              <a:buFont typeface="Wingdings" panose="05000000000000000000" pitchFamily="2" charset="2"/>
              <a:buChar char="v"/>
              <a:tabLst>
                <a:tab pos="194310" algn="l"/>
              </a:tabLst>
            </a:pPr>
            <a:r>
              <a:rPr lang="en-US" sz="2000" dirty="0">
                <a:solidFill>
                  <a:srgbClr val="002D74"/>
                </a:solidFill>
                <a:latin typeface="Gill Sans MT" panose="020B0502020104020203" pitchFamily="34" charset="0"/>
                <a:cs typeface="Century Schoolbook"/>
              </a:rPr>
              <a:t>Agendas are finalized 7 to 10 days prior to the meeting </a:t>
            </a:r>
          </a:p>
        </p:txBody>
      </p:sp>
      <p:sp>
        <p:nvSpPr>
          <p:cNvPr id="7" name="Title 3">
            <a:extLst>
              <a:ext uri="{FF2B5EF4-FFF2-40B4-BE49-F238E27FC236}">
                <a16:creationId xmlns:a16="http://schemas.microsoft.com/office/drawing/2014/main" id="{56F03649-0CFA-48B0-812D-6A08E000A52E}"/>
              </a:ext>
            </a:extLst>
          </p:cNvPr>
          <p:cNvSpPr txBox="1">
            <a:spLocks/>
          </p:cNvSpPr>
          <p:nvPr/>
        </p:nvSpPr>
        <p:spPr bwMode="black">
          <a:xfrm>
            <a:off x="76200" y="1066800"/>
            <a:ext cx="7772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rgbClr val="254B8E"/>
                </a:solidFill>
                <a:latin typeface="+mj-lt"/>
                <a:ea typeface="MS PGothic" pitchFamily="34" charset="-128"/>
                <a:cs typeface="+mj-cs"/>
              </a:defRPr>
            </a:lvl1pPr>
            <a:lvl2pPr algn="l" rtl="0" eaLnBrk="1" fontAlgn="base" hangingPunct="1">
              <a:spcBef>
                <a:spcPct val="0"/>
              </a:spcBef>
              <a:spcAft>
                <a:spcPct val="0"/>
              </a:spcAft>
              <a:defRPr sz="3600" b="1">
                <a:solidFill>
                  <a:srgbClr val="254B8E"/>
                </a:solidFill>
                <a:latin typeface="Arial" charset="0"/>
                <a:ea typeface="MS PGothic" pitchFamily="34" charset="-128"/>
              </a:defRPr>
            </a:lvl2pPr>
            <a:lvl3pPr algn="l" rtl="0" eaLnBrk="1" fontAlgn="base" hangingPunct="1">
              <a:spcBef>
                <a:spcPct val="0"/>
              </a:spcBef>
              <a:spcAft>
                <a:spcPct val="0"/>
              </a:spcAft>
              <a:defRPr sz="3600" b="1">
                <a:solidFill>
                  <a:srgbClr val="254B8E"/>
                </a:solidFill>
                <a:latin typeface="Arial" charset="0"/>
                <a:ea typeface="MS PGothic" pitchFamily="34" charset="-128"/>
              </a:defRPr>
            </a:lvl3pPr>
            <a:lvl4pPr algn="l" rtl="0" eaLnBrk="1" fontAlgn="base" hangingPunct="1">
              <a:spcBef>
                <a:spcPct val="0"/>
              </a:spcBef>
              <a:spcAft>
                <a:spcPct val="0"/>
              </a:spcAft>
              <a:defRPr sz="3600" b="1">
                <a:solidFill>
                  <a:srgbClr val="254B8E"/>
                </a:solidFill>
                <a:latin typeface="Arial" charset="0"/>
                <a:ea typeface="MS PGothic" pitchFamily="34" charset="-128"/>
              </a:defRPr>
            </a:lvl4pPr>
            <a:lvl5pPr algn="l" rtl="0" eaLnBrk="1" fontAlgn="base" hangingPunct="1">
              <a:spcBef>
                <a:spcPct val="0"/>
              </a:spcBef>
              <a:spcAft>
                <a:spcPct val="0"/>
              </a:spcAft>
              <a:defRPr sz="3600" b="1">
                <a:solidFill>
                  <a:srgbClr val="254B8E"/>
                </a:solidFill>
                <a:latin typeface="Arial" charset="0"/>
                <a:ea typeface="MS PGothic" pitchFamily="34" charset="-128"/>
              </a:defRPr>
            </a:lvl5pPr>
            <a:lvl6pPr marL="457200" algn="l" rtl="0" eaLnBrk="1" fontAlgn="base" hangingPunct="1">
              <a:spcBef>
                <a:spcPct val="0"/>
              </a:spcBef>
              <a:spcAft>
                <a:spcPct val="0"/>
              </a:spcAft>
              <a:defRPr sz="3600" b="1">
                <a:solidFill>
                  <a:srgbClr val="254B8E"/>
                </a:solidFill>
                <a:latin typeface="Arial" charset="0"/>
              </a:defRPr>
            </a:lvl6pPr>
            <a:lvl7pPr marL="914400" algn="l" rtl="0" eaLnBrk="1" fontAlgn="base" hangingPunct="1">
              <a:spcBef>
                <a:spcPct val="0"/>
              </a:spcBef>
              <a:spcAft>
                <a:spcPct val="0"/>
              </a:spcAft>
              <a:defRPr sz="3600" b="1">
                <a:solidFill>
                  <a:srgbClr val="254B8E"/>
                </a:solidFill>
                <a:latin typeface="Arial" charset="0"/>
              </a:defRPr>
            </a:lvl7pPr>
            <a:lvl8pPr marL="1371600" algn="l" rtl="0" eaLnBrk="1" fontAlgn="base" hangingPunct="1">
              <a:spcBef>
                <a:spcPct val="0"/>
              </a:spcBef>
              <a:spcAft>
                <a:spcPct val="0"/>
              </a:spcAft>
              <a:defRPr sz="3600" b="1">
                <a:solidFill>
                  <a:srgbClr val="254B8E"/>
                </a:solidFill>
                <a:latin typeface="Arial" charset="0"/>
              </a:defRPr>
            </a:lvl8pPr>
            <a:lvl9pPr marL="1828800" algn="l" rtl="0" eaLnBrk="1" fontAlgn="base" hangingPunct="1">
              <a:spcBef>
                <a:spcPct val="0"/>
              </a:spcBef>
              <a:spcAft>
                <a:spcPct val="0"/>
              </a:spcAft>
              <a:defRPr sz="3600" b="1">
                <a:solidFill>
                  <a:srgbClr val="254B8E"/>
                </a:solidFill>
                <a:latin typeface="Arial" charset="0"/>
              </a:defRPr>
            </a:lvl9pPr>
          </a:lstStyle>
          <a:p>
            <a:r>
              <a:rPr lang="en-US" altLang="en-US" sz="3200" kern="0" dirty="0">
                <a:solidFill>
                  <a:srgbClr val="68ACE5"/>
                </a:solidFill>
                <a:latin typeface="Gill Sans MT" panose="020B0502020104020203" pitchFamily="34" charset="0"/>
              </a:rPr>
              <a:t>Meeting composition &amp; frequency:</a:t>
            </a:r>
            <a:r>
              <a:rPr lang="en-US" altLang="en-US" sz="3200" kern="0" dirty="0">
                <a:latin typeface="Gill Sans MT" panose="020B0502020104020203" pitchFamily="34" charset="0"/>
              </a:rPr>
              <a:t> </a:t>
            </a:r>
          </a:p>
        </p:txBody>
      </p:sp>
    </p:spTree>
    <p:extLst>
      <p:ext uri="{BB962C8B-B14F-4D97-AF65-F5344CB8AC3E}">
        <p14:creationId xmlns:p14="http://schemas.microsoft.com/office/powerpoint/2010/main" val="242680087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F9007-DB0C-43F3-99D4-E4F61A4DDF23}"/>
              </a:ext>
            </a:extLst>
          </p:cNvPr>
          <p:cNvSpPr>
            <a:spLocks noGrp="1"/>
          </p:cNvSpPr>
          <p:nvPr>
            <p:ph type="title"/>
          </p:nvPr>
        </p:nvSpPr>
        <p:spPr>
          <a:xfrm>
            <a:off x="0" y="137746"/>
            <a:ext cx="7772400" cy="857250"/>
          </a:xfrm>
        </p:spPr>
        <p:txBody>
          <a:bodyPr/>
          <a:lstStyle/>
          <a:p>
            <a:r>
              <a:rPr lang="en-US" sz="4000" dirty="0">
                <a:latin typeface="Gill Sans MT" panose="020B0502020104020203" pitchFamily="34" charset="0"/>
              </a:rPr>
              <a:t>IRB Review Types:</a:t>
            </a:r>
          </a:p>
        </p:txBody>
      </p:sp>
      <p:sp>
        <p:nvSpPr>
          <p:cNvPr id="7" name="Content Placeholder 2">
            <a:extLst>
              <a:ext uri="{FF2B5EF4-FFF2-40B4-BE49-F238E27FC236}">
                <a16:creationId xmlns:a16="http://schemas.microsoft.com/office/drawing/2014/main" id="{31B9F17D-B63B-4D6F-A1CF-B7624911D45E}"/>
              </a:ext>
            </a:extLst>
          </p:cNvPr>
          <p:cNvSpPr txBox="1">
            <a:spLocks/>
          </p:cNvSpPr>
          <p:nvPr/>
        </p:nvSpPr>
        <p:spPr bwMode="black">
          <a:xfrm>
            <a:off x="0" y="971551"/>
            <a:ext cx="9144000" cy="396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25000" lnSpcReduction="20000"/>
          </a:bodyPr>
          <a:lstStyle>
            <a:lvl1pPr marL="342900" indent="-342900" algn="l" rtl="0" eaLnBrk="1" fontAlgn="base" hangingPunct="1">
              <a:spcBef>
                <a:spcPct val="20000"/>
              </a:spcBef>
              <a:spcAft>
                <a:spcPct val="0"/>
              </a:spcAft>
              <a:buChar char="•"/>
              <a:defRPr sz="3200">
                <a:solidFill>
                  <a:srgbClr val="254B8E"/>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800">
                <a:solidFill>
                  <a:srgbClr val="254B8E"/>
                </a:solidFill>
                <a:latin typeface="+mn-lt"/>
                <a:ea typeface="MS PGothic" pitchFamily="34" charset="-128"/>
              </a:defRPr>
            </a:lvl2pPr>
            <a:lvl3pPr marL="1143000" indent="-228600" algn="l" rtl="0" eaLnBrk="1" fontAlgn="base" hangingPunct="1">
              <a:spcBef>
                <a:spcPct val="20000"/>
              </a:spcBef>
              <a:spcAft>
                <a:spcPct val="0"/>
              </a:spcAft>
              <a:buChar char="•"/>
              <a:defRPr sz="2400">
                <a:solidFill>
                  <a:srgbClr val="254B8E"/>
                </a:solidFill>
                <a:latin typeface="+mn-lt"/>
                <a:ea typeface="MS PGothic" pitchFamily="34" charset="-128"/>
              </a:defRPr>
            </a:lvl3pPr>
            <a:lvl4pPr marL="1600200" indent="-228600" algn="l" rtl="0" eaLnBrk="1" fontAlgn="base" hangingPunct="1">
              <a:spcBef>
                <a:spcPct val="20000"/>
              </a:spcBef>
              <a:spcAft>
                <a:spcPct val="0"/>
              </a:spcAft>
              <a:buChar char="–"/>
              <a:defRPr sz="2000">
                <a:solidFill>
                  <a:srgbClr val="254B8E"/>
                </a:solidFill>
                <a:latin typeface="+mn-lt"/>
                <a:ea typeface="MS PGothic" pitchFamily="34" charset="-128"/>
              </a:defRPr>
            </a:lvl4pPr>
            <a:lvl5pPr marL="2057400" indent="-228600" algn="l" rtl="0" eaLnBrk="1" fontAlgn="base" hangingPunct="1">
              <a:spcBef>
                <a:spcPct val="20000"/>
              </a:spcBef>
              <a:spcAft>
                <a:spcPct val="0"/>
              </a:spcAft>
              <a:buChar char="»"/>
              <a:defRPr sz="2000">
                <a:solidFill>
                  <a:srgbClr val="254B8E"/>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rgbClr val="254B8E"/>
                </a:solidFill>
                <a:latin typeface="+mn-lt"/>
              </a:defRPr>
            </a:lvl6pPr>
            <a:lvl7pPr marL="2971800" indent="-228600" algn="l" rtl="0" eaLnBrk="1" fontAlgn="base" hangingPunct="1">
              <a:spcBef>
                <a:spcPct val="20000"/>
              </a:spcBef>
              <a:spcAft>
                <a:spcPct val="0"/>
              </a:spcAft>
              <a:buChar char="»"/>
              <a:defRPr sz="2000">
                <a:solidFill>
                  <a:srgbClr val="254B8E"/>
                </a:solidFill>
                <a:latin typeface="+mn-lt"/>
              </a:defRPr>
            </a:lvl7pPr>
            <a:lvl8pPr marL="3429000" indent="-228600" algn="l" rtl="0" eaLnBrk="1" fontAlgn="base" hangingPunct="1">
              <a:spcBef>
                <a:spcPct val="20000"/>
              </a:spcBef>
              <a:spcAft>
                <a:spcPct val="0"/>
              </a:spcAft>
              <a:buChar char="»"/>
              <a:defRPr sz="2000">
                <a:solidFill>
                  <a:srgbClr val="254B8E"/>
                </a:solidFill>
                <a:latin typeface="+mn-lt"/>
              </a:defRPr>
            </a:lvl8pPr>
            <a:lvl9pPr marL="3886200" indent="-228600" algn="l" rtl="0" eaLnBrk="1" fontAlgn="base" hangingPunct="1">
              <a:spcBef>
                <a:spcPct val="20000"/>
              </a:spcBef>
              <a:spcAft>
                <a:spcPct val="0"/>
              </a:spcAft>
              <a:buChar char="»"/>
              <a:defRPr sz="2000">
                <a:solidFill>
                  <a:srgbClr val="254B8E"/>
                </a:solidFill>
                <a:latin typeface="+mn-lt"/>
              </a:defRPr>
            </a:lvl9pPr>
          </a:lstStyle>
          <a:p>
            <a:pPr>
              <a:buFont typeface="Wingdings" panose="05000000000000000000" pitchFamily="2" charset="2"/>
              <a:buChar char="v"/>
            </a:pPr>
            <a:r>
              <a:rPr lang="en-US" sz="7200" b="1" kern="0" dirty="0">
                <a:solidFill>
                  <a:srgbClr val="68ACE5"/>
                </a:solidFill>
                <a:latin typeface="Gill Sans MT" panose="020B0502020104020203" pitchFamily="34" charset="0"/>
                <a:ea typeface="+mn-lt"/>
                <a:cs typeface="+mn-lt"/>
                <a:hlinkClick r:id="rId2">
                  <a:extLst>
                    <a:ext uri="{A12FA001-AC4F-418D-AE19-62706E023703}">
                      <ahyp:hlinkClr xmlns:ahyp="http://schemas.microsoft.com/office/drawing/2018/hyperlinkcolor" val="tx"/>
                    </a:ext>
                  </a:extLst>
                </a:hlinkClick>
              </a:rPr>
              <a:t>Convened</a:t>
            </a:r>
            <a:r>
              <a:rPr lang="en-US" sz="7200" b="1" kern="0" dirty="0">
                <a:solidFill>
                  <a:srgbClr val="002D74"/>
                </a:solidFill>
                <a:latin typeface="Gill Sans MT" panose="020B0502020104020203" pitchFamily="34" charset="0"/>
                <a:ea typeface="+mn-lt"/>
                <a:cs typeface="+mn-lt"/>
              </a:rPr>
              <a:t>:</a:t>
            </a:r>
            <a:r>
              <a:rPr lang="en-US" sz="7200" kern="0" dirty="0">
                <a:solidFill>
                  <a:srgbClr val="002D74"/>
                </a:solidFill>
                <a:latin typeface="Gill Sans MT" panose="020B0502020104020203" pitchFamily="34" charset="0"/>
                <a:ea typeface="+mn-lt"/>
                <a:cs typeface="+mn-lt"/>
              </a:rPr>
              <a:t> research that is greater than minimal risk or does not fall within one of the designated categories for minimal risk research under the regulations.</a:t>
            </a:r>
            <a:endParaRPr lang="en-US" sz="7200" kern="0" dirty="0">
              <a:solidFill>
                <a:srgbClr val="002D74"/>
              </a:solidFill>
              <a:latin typeface="Gill Sans MT" panose="020B0502020104020203" pitchFamily="34" charset="0"/>
            </a:endParaRPr>
          </a:p>
          <a:p>
            <a:pPr>
              <a:buFont typeface="Wingdings" panose="05000000000000000000" pitchFamily="2" charset="2"/>
              <a:buChar char="v"/>
            </a:pPr>
            <a:r>
              <a:rPr lang="en-US" sz="7200" b="1" kern="0" dirty="0">
                <a:solidFill>
                  <a:srgbClr val="68ACE5"/>
                </a:solidFill>
                <a:latin typeface="Gill Sans MT" panose="020B0502020104020203" pitchFamily="34" charset="0"/>
                <a:ea typeface="+mn-lt"/>
                <a:cs typeface="+mn-lt"/>
                <a:hlinkClick r:id="rId3">
                  <a:extLst>
                    <a:ext uri="{A12FA001-AC4F-418D-AE19-62706E023703}">
                      <ahyp:hlinkClr xmlns:ahyp="http://schemas.microsoft.com/office/drawing/2018/hyperlinkcolor" val="tx"/>
                    </a:ext>
                  </a:extLst>
                </a:hlinkClick>
              </a:rPr>
              <a:t>Expedited</a:t>
            </a:r>
            <a:r>
              <a:rPr lang="en-US" sz="7200" b="1" kern="0" dirty="0">
                <a:solidFill>
                  <a:srgbClr val="002D74"/>
                </a:solidFill>
                <a:latin typeface="Gill Sans MT" panose="020B0502020104020203" pitchFamily="34" charset="0"/>
                <a:ea typeface="+mn-lt"/>
                <a:cs typeface="+mn-lt"/>
              </a:rPr>
              <a:t>:</a:t>
            </a:r>
            <a:r>
              <a:rPr lang="en-US" sz="7200" kern="0" dirty="0">
                <a:solidFill>
                  <a:srgbClr val="002D74"/>
                </a:solidFill>
                <a:latin typeface="Gill Sans MT" panose="020B0502020104020203" pitchFamily="34" charset="0"/>
                <a:ea typeface="+mn-lt"/>
                <a:cs typeface="+mn-lt"/>
              </a:rPr>
              <a:t> must present no more than minimal risk as defined by  DHHS/FDA regulations; eligible for review by a single Board reviewer.</a:t>
            </a:r>
          </a:p>
          <a:p>
            <a:pPr marL="548640" lvl="2" indent="0">
              <a:buFontTx/>
              <a:buNone/>
            </a:pPr>
            <a:r>
              <a:rPr lang="en-US" sz="7200" b="1" kern="0" dirty="0">
                <a:solidFill>
                  <a:srgbClr val="C00000"/>
                </a:solidFill>
                <a:latin typeface="Gill Sans MT" panose="020B0502020104020203" pitchFamily="34" charset="0"/>
                <a:ea typeface="+mn-lt"/>
                <a:cs typeface="+mn-lt"/>
              </a:rPr>
              <a:t>Note: </a:t>
            </a:r>
            <a:r>
              <a:rPr lang="en-US" sz="7200" kern="0" dirty="0">
                <a:solidFill>
                  <a:srgbClr val="002D74"/>
                </a:solidFill>
                <a:latin typeface="Gill Sans MT" panose="020B0502020104020203" pitchFamily="34" charset="0"/>
                <a:ea typeface="+mn-lt"/>
                <a:cs typeface="+mn-lt"/>
              </a:rPr>
              <a:t>Expedited does </a:t>
            </a:r>
            <a:r>
              <a:rPr lang="en-US" sz="7200" b="1" u="sng" kern="0" dirty="0">
                <a:solidFill>
                  <a:srgbClr val="002D74"/>
                </a:solidFill>
                <a:latin typeface="Gill Sans MT" panose="020B0502020104020203" pitchFamily="34" charset="0"/>
                <a:ea typeface="+mn-lt"/>
                <a:cs typeface="+mn-lt"/>
              </a:rPr>
              <a:t>not</a:t>
            </a:r>
            <a:r>
              <a:rPr lang="en-US" sz="7200" kern="0" dirty="0">
                <a:solidFill>
                  <a:srgbClr val="002D74"/>
                </a:solidFill>
                <a:latin typeface="Gill Sans MT" panose="020B0502020104020203" pitchFamily="34" charset="0"/>
                <a:ea typeface="+mn-lt"/>
                <a:cs typeface="+mn-lt"/>
              </a:rPr>
              <a:t> mean “fast tracked”</a:t>
            </a:r>
            <a:endParaRPr lang="en-US" sz="7200" kern="0" dirty="0">
              <a:solidFill>
                <a:srgbClr val="002D74"/>
              </a:solidFill>
              <a:latin typeface="Gill Sans MT" panose="020B0502020104020203" pitchFamily="34" charset="0"/>
            </a:endParaRPr>
          </a:p>
          <a:p>
            <a:pPr>
              <a:buFont typeface="Wingdings" panose="05000000000000000000" pitchFamily="2" charset="2"/>
              <a:buChar char="v"/>
            </a:pPr>
            <a:r>
              <a:rPr lang="en-US" sz="7200" b="1" kern="0" dirty="0">
                <a:solidFill>
                  <a:srgbClr val="68ACE5"/>
                </a:solidFill>
                <a:latin typeface="Gill Sans MT" panose="020B0502020104020203" pitchFamily="34" charset="0"/>
                <a:ea typeface="+mn-lt"/>
                <a:cs typeface="+mn-lt"/>
                <a:hlinkClick r:id="rId4">
                  <a:extLst>
                    <a:ext uri="{A12FA001-AC4F-418D-AE19-62706E023703}">
                      <ahyp:hlinkClr xmlns:ahyp="http://schemas.microsoft.com/office/drawing/2018/hyperlinkcolor" val="tx"/>
                    </a:ext>
                  </a:extLst>
                </a:hlinkClick>
              </a:rPr>
              <a:t>Exempt</a:t>
            </a:r>
            <a:r>
              <a:rPr lang="en-US" sz="7200" kern="0" dirty="0">
                <a:solidFill>
                  <a:srgbClr val="002D74"/>
                </a:solidFill>
                <a:latin typeface="Gill Sans MT" panose="020B0502020104020203" pitchFamily="34" charset="0"/>
                <a:ea typeface="+mn-lt"/>
                <a:cs typeface="+mn-lt"/>
              </a:rPr>
              <a:t>: Includes some research done in educational settings,  observations of public behavior, surveys, most chart reviews, use of publicly available data, or taste and food quality evaluation.  This category does not apply to FDA regulated research </a:t>
            </a:r>
          </a:p>
          <a:p>
            <a:pPr marL="548640" lvl="2" indent="0">
              <a:buFontTx/>
              <a:buNone/>
            </a:pPr>
            <a:r>
              <a:rPr lang="en-US" sz="7200" b="1" kern="0" dirty="0">
                <a:solidFill>
                  <a:srgbClr val="C00000"/>
                </a:solidFill>
                <a:latin typeface="Gill Sans MT" panose="020B0502020104020203" pitchFamily="34" charset="0"/>
                <a:ea typeface="+mn-lt"/>
                <a:cs typeface="+mn-lt"/>
              </a:rPr>
              <a:t>Note: </a:t>
            </a:r>
            <a:r>
              <a:rPr lang="en-US" sz="7200" kern="0" dirty="0">
                <a:solidFill>
                  <a:srgbClr val="002D74"/>
                </a:solidFill>
                <a:latin typeface="Gill Sans MT" panose="020B0502020104020203" pitchFamily="34" charset="0"/>
                <a:ea typeface="+mn-lt"/>
                <a:cs typeface="+mn-lt"/>
              </a:rPr>
              <a:t>Exempt research is still Human Subjects Research and does </a:t>
            </a:r>
            <a:r>
              <a:rPr lang="en-US" sz="7200" b="1" u="sng" kern="0" dirty="0">
                <a:solidFill>
                  <a:srgbClr val="002D74"/>
                </a:solidFill>
                <a:latin typeface="Gill Sans MT" panose="020B0502020104020203" pitchFamily="34" charset="0"/>
                <a:ea typeface="+mn-lt"/>
                <a:cs typeface="+mn-lt"/>
              </a:rPr>
              <a:t>not</a:t>
            </a:r>
            <a:r>
              <a:rPr lang="en-US" sz="7200" b="1" kern="0" dirty="0">
                <a:solidFill>
                  <a:srgbClr val="002D74"/>
                </a:solidFill>
                <a:latin typeface="Gill Sans MT" panose="020B0502020104020203" pitchFamily="34" charset="0"/>
                <a:ea typeface="+mn-lt"/>
                <a:cs typeface="+mn-lt"/>
              </a:rPr>
              <a:t> </a:t>
            </a:r>
            <a:r>
              <a:rPr lang="en-US" sz="7200" kern="0" dirty="0">
                <a:solidFill>
                  <a:srgbClr val="002D74"/>
                </a:solidFill>
                <a:latin typeface="Gill Sans MT" panose="020B0502020104020203" pitchFamily="34" charset="0"/>
                <a:ea typeface="+mn-lt"/>
                <a:cs typeface="+mn-lt"/>
              </a:rPr>
              <a:t>mean IRB review isn't required</a:t>
            </a:r>
            <a:endParaRPr lang="en-US" sz="7200" kern="0" dirty="0">
              <a:solidFill>
                <a:srgbClr val="002D74"/>
              </a:solidFill>
              <a:latin typeface="Gill Sans MT" panose="020B0502020104020203" pitchFamily="34" charset="0"/>
            </a:endParaRPr>
          </a:p>
          <a:p>
            <a:pPr>
              <a:buFont typeface="Wingdings" panose="05000000000000000000" pitchFamily="2" charset="2"/>
              <a:buChar char="v"/>
            </a:pPr>
            <a:r>
              <a:rPr lang="en-US" sz="7200" b="1" kern="0" dirty="0">
                <a:solidFill>
                  <a:srgbClr val="68ACE5"/>
                </a:solidFill>
                <a:latin typeface="Gill Sans MT" panose="020B0502020104020203" pitchFamily="34" charset="0"/>
                <a:ea typeface="+mn-lt"/>
                <a:cs typeface="+mn-lt"/>
              </a:rPr>
              <a:t>Not</a:t>
            </a:r>
            <a:r>
              <a:rPr lang="en-US" sz="7200" kern="0" dirty="0">
                <a:solidFill>
                  <a:srgbClr val="68ACE5"/>
                </a:solidFill>
                <a:latin typeface="Gill Sans MT" panose="020B0502020104020203" pitchFamily="34" charset="0"/>
                <a:ea typeface="+mn-lt"/>
                <a:cs typeface="+mn-lt"/>
              </a:rPr>
              <a:t> </a:t>
            </a:r>
            <a:r>
              <a:rPr lang="en-US" sz="7200" b="1" kern="0" dirty="0">
                <a:solidFill>
                  <a:srgbClr val="68ACE5"/>
                </a:solidFill>
                <a:latin typeface="Gill Sans MT" panose="020B0502020104020203" pitchFamily="34" charset="0"/>
                <a:ea typeface="+mn-lt"/>
                <a:cs typeface="+mn-lt"/>
              </a:rPr>
              <a:t>Human Subjects Research (NHSR)/ Quality Improvement (QI/QA): </a:t>
            </a:r>
          </a:p>
          <a:p>
            <a:pPr lvl="1"/>
            <a:r>
              <a:rPr lang="en-US" sz="7200" kern="0" dirty="0">
                <a:solidFill>
                  <a:srgbClr val="002D74"/>
                </a:solidFill>
                <a:latin typeface="Gill Sans MT" panose="020B0502020104020203" pitchFamily="34" charset="0"/>
                <a:ea typeface="+mn-lt"/>
                <a:cs typeface="+mn-lt"/>
              </a:rPr>
              <a:t>Research does not involve identifiable human subjects/their data (NHSR)</a:t>
            </a:r>
          </a:p>
          <a:p>
            <a:pPr lvl="1"/>
            <a:r>
              <a:rPr lang="en-US" sz="7200" kern="0" dirty="0">
                <a:solidFill>
                  <a:srgbClr val="002D74"/>
                </a:solidFill>
                <a:latin typeface="Gill Sans MT" panose="020B0502020104020203" pitchFamily="34" charset="0"/>
                <a:ea typeface="+mn-lt"/>
                <a:cs typeface="+mn-lt"/>
              </a:rPr>
              <a:t>Data collection and analysis activities in the health services area that are not intended for general scientific  knowledge, but rather are used as a management tool to improve the provision of services to a specific health care population (QI/QA)</a:t>
            </a:r>
            <a:endParaRPr lang="en-US" sz="7200" kern="0" dirty="0">
              <a:solidFill>
                <a:srgbClr val="002D74"/>
              </a:solidFill>
              <a:latin typeface="Gill Sans MT" panose="020B0502020104020203" pitchFamily="34" charset="0"/>
            </a:endParaRPr>
          </a:p>
          <a:p>
            <a:endParaRPr lang="en-US" kern="0" dirty="0"/>
          </a:p>
        </p:txBody>
      </p:sp>
    </p:spTree>
    <p:extLst>
      <p:ext uri="{BB962C8B-B14F-4D97-AF65-F5344CB8AC3E}">
        <p14:creationId xmlns:p14="http://schemas.microsoft.com/office/powerpoint/2010/main" val="2420799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15533-A57B-44BA-AB1B-FA6CA05E44B6}"/>
              </a:ext>
            </a:extLst>
          </p:cNvPr>
          <p:cNvSpPr>
            <a:spLocks noGrp="1"/>
          </p:cNvSpPr>
          <p:nvPr>
            <p:ph type="title"/>
          </p:nvPr>
        </p:nvSpPr>
        <p:spPr>
          <a:xfrm>
            <a:off x="0" y="285750"/>
            <a:ext cx="7772400" cy="857250"/>
          </a:xfrm>
        </p:spPr>
        <p:txBody>
          <a:bodyPr/>
          <a:lstStyle/>
          <a:p>
            <a:r>
              <a:rPr lang="en-US" sz="4000" dirty="0">
                <a:latin typeface="Gill Sans MT" panose="020B0502020104020203" pitchFamily="34" charset="0"/>
              </a:rPr>
              <a:t>Application Process:</a:t>
            </a:r>
          </a:p>
        </p:txBody>
      </p:sp>
      <p:pic>
        <p:nvPicPr>
          <p:cNvPr id="6" name="Picture 5" descr="A diagram of a process&#10;&#10;Description automatically generated">
            <a:extLst>
              <a:ext uri="{FF2B5EF4-FFF2-40B4-BE49-F238E27FC236}">
                <a16:creationId xmlns:a16="http://schemas.microsoft.com/office/drawing/2014/main" id="{8A60078B-1A41-454E-99C6-6C58CA0425B6}"/>
              </a:ext>
            </a:extLst>
          </p:cNvPr>
          <p:cNvPicPr>
            <a:picLocks noChangeAspect="1"/>
          </p:cNvPicPr>
          <p:nvPr/>
        </p:nvPicPr>
        <p:blipFill>
          <a:blip r:embed="rId2"/>
          <a:stretch>
            <a:fillRect/>
          </a:stretch>
        </p:blipFill>
        <p:spPr>
          <a:xfrm>
            <a:off x="381000" y="1428750"/>
            <a:ext cx="8156050" cy="2771142"/>
          </a:xfrm>
          <a:prstGeom prst="rect">
            <a:avLst/>
          </a:prstGeom>
          <a:effectLst>
            <a:outerShdw blurRad="63500" sx="101000" sy="101000" algn="ctr" rotWithShape="0">
              <a:srgbClr val="F3C300">
                <a:alpha val="50000"/>
              </a:srgbClr>
            </a:outerShdw>
          </a:effectLst>
        </p:spPr>
      </p:pic>
    </p:spTree>
    <p:extLst>
      <p:ext uri="{BB962C8B-B14F-4D97-AF65-F5344CB8AC3E}">
        <p14:creationId xmlns:p14="http://schemas.microsoft.com/office/powerpoint/2010/main" val="1173111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55719D0-EBDC-469E-9CA2-DA91E1A14337}"/>
              </a:ext>
            </a:extLst>
          </p:cNvPr>
          <p:cNvSpPr txBox="1"/>
          <p:nvPr/>
        </p:nvSpPr>
        <p:spPr>
          <a:xfrm>
            <a:off x="2286000" y="2340039"/>
            <a:ext cx="4572000" cy="461665"/>
          </a:xfrm>
          <a:prstGeom prst="rect">
            <a:avLst/>
          </a:prstGeom>
          <a:noFill/>
        </p:spPr>
        <p:txBody>
          <a:bodyPr wrap="square">
            <a:spAutoFit/>
          </a:bodyPr>
          <a:lstStyle/>
          <a:p>
            <a:r>
              <a:rPr lang="en-US" b="0" i="0">
                <a:solidFill>
                  <a:srgbClr val="000000"/>
                </a:solidFill>
                <a:effectLst/>
                <a:latin typeface="Times New Roman" panose="02020603050405020304" pitchFamily="18" charset="0"/>
              </a:rPr>
              <a:t> </a:t>
            </a:r>
            <a:endParaRPr lang="en-US" dirty="0"/>
          </a:p>
        </p:txBody>
      </p:sp>
      <p:sp>
        <p:nvSpPr>
          <p:cNvPr id="11" name="TextBox 10">
            <a:extLst>
              <a:ext uri="{FF2B5EF4-FFF2-40B4-BE49-F238E27FC236}">
                <a16:creationId xmlns:a16="http://schemas.microsoft.com/office/drawing/2014/main" id="{DB82B3B4-276E-4B20-9197-F7FDDFC3A7AC}"/>
              </a:ext>
            </a:extLst>
          </p:cNvPr>
          <p:cNvSpPr txBox="1"/>
          <p:nvPr/>
        </p:nvSpPr>
        <p:spPr>
          <a:xfrm>
            <a:off x="2286000" y="2340039"/>
            <a:ext cx="4572000" cy="461665"/>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sp>
        <p:nvSpPr>
          <p:cNvPr id="12" name="Title 6">
            <a:extLst>
              <a:ext uri="{FF2B5EF4-FFF2-40B4-BE49-F238E27FC236}">
                <a16:creationId xmlns:a16="http://schemas.microsoft.com/office/drawing/2014/main" id="{B09FB09B-4A9B-456A-9E9B-05FA8ED306A3}"/>
              </a:ext>
            </a:extLst>
          </p:cNvPr>
          <p:cNvSpPr txBox="1">
            <a:spLocks/>
          </p:cNvSpPr>
          <p:nvPr/>
        </p:nvSpPr>
        <p:spPr bwMode="black">
          <a:xfrm>
            <a:off x="685800" y="2119528"/>
            <a:ext cx="7772400" cy="904443"/>
          </a:xfrm>
          <a:prstGeom prst="rect">
            <a:avLst/>
          </a:prstGeom>
          <a:solidFill>
            <a:srgbClr val="68ACE5"/>
          </a:solidFill>
          <a:ln w="38100" cap="flat" cmpd="sng" algn="ctr">
            <a:solidFill>
              <a:srgbClr val="F1C400"/>
            </a:solidFill>
            <a:prstDash val="solid"/>
          </a:ln>
          <a:effectLst>
            <a:outerShdw blurRad="63500" sx="102000" sy="102000" algn="ctr" rotWithShape="0">
              <a:prstClr val="black">
                <a:alpha val="40000"/>
              </a:prstClr>
            </a:outerShdw>
            <a:softEdge rad="0"/>
          </a:effectLst>
          <a:scene3d>
            <a:camera prst="orthographicFront"/>
            <a:lightRig rig="threePt" dir="t"/>
          </a:scene3d>
          <a:sp3d contourW="12700">
            <a:contourClr>
              <a:srgbClr val="F1C400"/>
            </a:contourClr>
          </a:sp3d>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chemeClr val="lt1"/>
                </a:solidFill>
                <a:latin typeface="+mn-lt"/>
                <a:ea typeface="+mn-ea"/>
                <a:cs typeface="+mn-cs"/>
              </a:defRPr>
            </a:lvl1pPr>
            <a:lvl2pPr algn="l" rtl="0" eaLnBrk="1" fontAlgn="base" hangingPunct="1">
              <a:spcBef>
                <a:spcPct val="0"/>
              </a:spcBef>
              <a:spcAft>
                <a:spcPct val="0"/>
              </a:spcAft>
              <a:defRPr sz="3600" b="1">
                <a:solidFill>
                  <a:schemeClr val="lt1"/>
                </a:solidFill>
                <a:latin typeface="+mn-lt"/>
                <a:ea typeface="+mn-ea"/>
                <a:cs typeface="+mn-cs"/>
              </a:defRPr>
            </a:lvl2pPr>
            <a:lvl3pPr algn="l" rtl="0" eaLnBrk="1" fontAlgn="base" hangingPunct="1">
              <a:spcBef>
                <a:spcPct val="0"/>
              </a:spcBef>
              <a:spcAft>
                <a:spcPct val="0"/>
              </a:spcAft>
              <a:defRPr sz="3600" b="1">
                <a:solidFill>
                  <a:schemeClr val="lt1"/>
                </a:solidFill>
                <a:latin typeface="+mn-lt"/>
                <a:ea typeface="+mn-ea"/>
                <a:cs typeface="+mn-cs"/>
              </a:defRPr>
            </a:lvl3pPr>
            <a:lvl4pPr algn="l" rtl="0" eaLnBrk="1" fontAlgn="base" hangingPunct="1">
              <a:spcBef>
                <a:spcPct val="0"/>
              </a:spcBef>
              <a:spcAft>
                <a:spcPct val="0"/>
              </a:spcAft>
              <a:defRPr sz="3600" b="1">
                <a:solidFill>
                  <a:schemeClr val="lt1"/>
                </a:solidFill>
                <a:latin typeface="+mn-lt"/>
                <a:ea typeface="+mn-ea"/>
                <a:cs typeface="+mn-cs"/>
              </a:defRPr>
            </a:lvl4pPr>
            <a:lvl5pPr algn="l" rtl="0" eaLnBrk="1" fontAlgn="base" hangingPunct="1">
              <a:spcBef>
                <a:spcPct val="0"/>
              </a:spcBef>
              <a:spcAft>
                <a:spcPct val="0"/>
              </a:spcAft>
              <a:defRPr sz="3600" b="1">
                <a:solidFill>
                  <a:schemeClr val="lt1"/>
                </a:solidFill>
                <a:latin typeface="+mn-lt"/>
                <a:ea typeface="+mn-ea"/>
                <a:cs typeface="+mn-cs"/>
              </a:defRPr>
            </a:lvl5pPr>
            <a:lvl6pPr marL="457200" algn="l" rtl="0" eaLnBrk="1" fontAlgn="base" hangingPunct="1">
              <a:spcBef>
                <a:spcPct val="0"/>
              </a:spcBef>
              <a:spcAft>
                <a:spcPct val="0"/>
              </a:spcAft>
              <a:defRPr sz="3600" b="1">
                <a:solidFill>
                  <a:schemeClr val="lt1"/>
                </a:solidFill>
                <a:latin typeface="+mn-lt"/>
                <a:ea typeface="+mn-ea"/>
                <a:cs typeface="+mn-cs"/>
              </a:defRPr>
            </a:lvl6pPr>
            <a:lvl7pPr marL="914400" algn="l" rtl="0" eaLnBrk="1" fontAlgn="base" hangingPunct="1">
              <a:spcBef>
                <a:spcPct val="0"/>
              </a:spcBef>
              <a:spcAft>
                <a:spcPct val="0"/>
              </a:spcAft>
              <a:defRPr sz="3600" b="1">
                <a:solidFill>
                  <a:schemeClr val="lt1"/>
                </a:solidFill>
                <a:latin typeface="+mn-lt"/>
                <a:ea typeface="+mn-ea"/>
                <a:cs typeface="+mn-cs"/>
              </a:defRPr>
            </a:lvl7pPr>
            <a:lvl8pPr marL="1371600" algn="l" rtl="0" eaLnBrk="1" fontAlgn="base" hangingPunct="1">
              <a:spcBef>
                <a:spcPct val="0"/>
              </a:spcBef>
              <a:spcAft>
                <a:spcPct val="0"/>
              </a:spcAft>
              <a:defRPr sz="3600" b="1">
                <a:solidFill>
                  <a:schemeClr val="lt1"/>
                </a:solidFill>
                <a:latin typeface="+mn-lt"/>
                <a:ea typeface="+mn-ea"/>
                <a:cs typeface="+mn-cs"/>
              </a:defRPr>
            </a:lvl8pPr>
            <a:lvl9pPr marL="1828800" algn="l" rtl="0" eaLnBrk="1" fontAlgn="base" hangingPunct="1">
              <a:spcBef>
                <a:spcPct val="0"/>
              </a:spcBef>
              <a:spcAft>
                <a:spcPct val="0"/>
              </a:spcAft>
              <a:defRPr sz="3600" b="1">
                <a:solidFill>
                  <a:schemeClr val="lt1"/>
                </a:solidFill>
                <a:latin typeface="+mn-lt"/>
                <a:ea typeface="+mn-ea"/>
                <a:cs typeface="+mn-cs"/>
              </a:defRPr>
            </a:lvl9pPr>
          </a:lstStyle>
          <a:p>
            <a:pPr algn="ctr"/>
            <a:r>
              <a:rPr lang="en-US" sz="5400" kern="0" dirty="0">
                <a:solidFill>
                  <a:srgbClr val="002D74"/>
                </a:solidFill>
                <a:latin typeface="Gill Sans MT" panose="020B0502020104020203" pitchFamily="34" charset="0"/>
              </a:rPr>
              <a:t>Working with the IRB</a:t>
            </a:r>
          </a:p>
        </p:txBody>
      </p:sp>
    </p:spTree>
    <p:extLst>
      <p:ext uri="{BB962C8B-B14F-4D97-AF65-F5344CB8AC3E}">
        <p14:creationId xmlns:p14="http://schemas.microsoft.com/office/powerpoint/2010/main" val="1361993398"/>
      </p:ext>
    </p:extLst>
  </p:cSld>
  <p:clrMapOvr>
    <a:masterClrMapping/>
  </p:clrMapOvr>
</p:sld>
</file>

<file path=ppt/theme/theme1.xml><?xml version="1.0" encoding="utf-8"?>
<a:theme xmlns:a="http://schemas.openxmlformats.org/drawingml/2006/main" name="JHM_Whit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JHM_White_HD</Template>
  <TotalTime>2502</TotalTime>
  <Words>1938</Words>
  <Application>Microsoft Office PowerPoint</Application>
  <PresentationFormat>On-screen Show (16:9)</PresentationFormat>
  <Paragraphs>184</Paragraphs>
  <Slides>29</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Arial Bold</vt:lpstr>
      <vt:lpstr>Gill Sans Bold</vt:lpstr>
      <vt:lpstr>Gill Sans MT</vt:lpstr>
      <vt:lpstr>Glacial Indifference</vt:lpstr>
      <vt:lpstr>Times</vt:lpstr>
      <vt:lpstr>Times New Roman</vt:lpstr>
      <vt:lpstr>Wingdings</vt:lpstr>
      <vt:lpstr>JHM_White</vt:lpstr>
      <vt:lpstr>JHM Institutional Review Board (IRB)  SOM Orthopedic Surgery Trainee Bootcamp </vt:lpstr>
      <vt:lpstr>Agenda</vt:lpstr>
      <vt:lpstr>PowerPoint Presentation</vt:lpstr>
      <vt:lpstr>Fundamental Goals/Obligations </vt:lpstr>
      <vt:lpstr>Overview </vt:lpstr>
      <vt:lpstr>Overview, continued </vt:lpstr>
      <vt:lpstr>IRB Review Types:</vt:lpstr>
      <vt:lpstr>Application Process:</vt:lpstr>
      <vt:lpstr>PowerPoint Presentation</vt:lpstr>
      <vt:lpstr>Communication</vt:lpstr>
      <vt:lpstr>OHSR Staff:</vt:lpstr>
      <vt:lpstr>PowerPoint Presentation</vt:lpstr>
      <vt:lpstr>Logging into eIRB www.hopkinsmedicine.org/institutional-review-board</vt:lpstr>
      <vt:lpstr>eIRB, continued: </vt:lpstr>
      <vt:lpstr>PowerPoint Presentation</vt:lpstr>
      <vt:lpstr>Protocols: </vt:lpstr>
      <vt:lpstr>Best Practices:  </vt:lpstr>
      <vt:lpstr>Ways to streamline time to approval: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IRB Office Hours</vt:lpstr>
      <vt:lpstr>PowerPoint Presentation</vt:lpstr>
      <vt:lpstr>PowerPoint Presentation</vt:lpstr>
      <vt:lpstr>PowerPoint Presentation</vt:lpstr>
    </vt:vector>
  </TitlesOfParts>
  <Company>뿿젠뿿잀١胐Ȱ珬뿿��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Tammy Bixby</dc:creator>
  <cp:lastModifiedBy>Tammy Bixby</cp:lastModifiedBy>
  <cp:revision>313</cp:revision>
  <dcterms:created xsi:type="dcterms:W3CDTF">2025-04-17T20:14:32Z</dcterms:created>
  <dcterms:modified xsi:type="dcterms:W3CDTF">2025-10-01T21:36:56Z</dcterms:modified>
</cp:coreProperties>
</file>