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63"/>
  </p:notesMasterIdLst>
  <p:sldIdLst>
    <p:sldId id="256" r:id="rId2"/>
    <p:sldId id="261" r:id="rId3"/>
    <p:sldId id="389" r:id="rId4"/>
    <p:sldId id="494" r:id="rId5"/>
    <p:sldId id="493" r:id="rId6"/>
    <p:sldId id="453" r:id="rId7"/>
    <p:sldId id="454" r:id="rId8"/>
    <p:sldId id="456" r:id="rId9"/>
    <p:sldId id="458" r:id="rId10"/>
    <p:sldId id="459" r:id="rId11"/>
    <p:sldId id="487" r:id="rId12"/>
    <p:sldId id="488" r:id="rId13"/>
    <p:sldId id="489" r:id="rId14"/>
    <p:sldId id="490" r:id="rId15"/>
    <p:sldId id="492" r:id="rId16"/>
    <p:sldId id="471" r:id="rId17"/>
    <p:sldId id="475" r:id="rId18"/>
    <p:sldId id="523" r:id="rId19"/>
    <p:sldId id="476" r:id="rId20"/>
    <p:sldId id="477" r:id="rId21"/>
    <p:sldId id="472" r:id="rId22"/>
    <p:sldId id="478" r:id="rId23"/>
    <p:sldId id="479" r:id="rId24"/>
    <p:sldId id="480" r:id="rId25"/>
    <p:sldId id="473" r:id="rId26"/>
    <p:sldId id="481" r:id="rId27"/>
    <p:sldId id="482" r:id="rId28"/>
    <p:sldId id="486" r:id="rId29"/>
    <p:sldId id="474" r:id="rId30"/>
    <p:sldId id="483" r:id="rId31"/>
    <p:sldId id="484" r:id="rId32"/>
    <p:sldId id="485" r:id="rId33"/>
    <p:sldId id="390" r:id="rId34"/>
    <p:sldId id="495" r:id="rId35"/>
    <p:sldId id="496" r:id="rId36"/>
    <p:sldId id="498" r:id="rId37"/>
    <p:sldId id="499" r:id="rId38"/>
    <p:sldId id="500" r:id="rId39"/>
    <p:sldId id="501" r:id="rId40"/>
    <p:sldId id="502" r:id="rId41"/>
    <p:sldId id="503" r:id="rId42"/>
    <p:sldId id="504" r:id="rId43"/>
    <p:sldId id="505" r:id="rId44"/>
    <p:sldId id="506" r:id="rId45"/>
    <p:sldId id="507" r:id="rId46"/>
    <p:sldId id="391" r:id="rId47"/>
    <p:sldId id="508" r:id="rId48"/>
    <p:sldId id="509" r:id="rId49"/>
    <p:sldId id="510" r:id="rId50"/>
    <p:sldId id="512" r:id="rId51"/>
    <p:sldId id="513" r:id="rId52"/>
    <p:sldId id="514" r:id="rId53"/>
    <p:sldId id="515" r:id="rId54"/>
    <p:sldId id="517" r:id="rId55"/>
    <p:sldId id="516" r:id="rId56"/>
    <p:sldId id="518" r:id="rId57"/>
    <p:sldId id="519" r:id="rId58"/>
    <p:sldId id="520" r:id="rId59"/>
    <p:sldId id="521" r:id="rId60"/>
    <p:sldId id="522" r:id="rId61"/>
    <p:sldId id="346"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08"/>
    <p:restoredTop sz="93904"/>
  </p:normalViewPr>
  <p:slideViewPr>
    <p:cSldViewPr snapToGrid="0">
      <p:cViewPr varScale="1">
        <p:scale>
          <a:sx n="108" d="100"/>
          <a:sy n="108" d="100"/>
        </p:scale>
        <p:origin x="208" y="272"/>
      </p:cViewPr>
      <p:guideLst/>
    </p:cSldViewPr>
  </p:slideViewPr>
  <p:outlineViewPr>
    <p:cViewPr>
      <p:scale>
        <a:sx n="33" d="100"/>
        <a:sy n="33" d="100"/>
      </p:scale>
      <p:origin x="0" y="-31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A6977-7D3C-4824-A253-D09A978DCCE5}"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5F669B92-9621-423C-9A10-91CC6026BC4D}">
      <dgm:prSet/>
      <dgm:spPr/>
      <dgm:t>
        <a:bodyPr/>
        <a:lstStyle/>
        <a:p>
          <a:r>
            <a:rPr lang="en-US" dirty="0"/>
            <a:t>Say more in fewer words</a:t>
          </a:r>
        </a:p>
      </dgm:t>
    </dgm:pt>
    <dgm:pt modelId="{6E640226-8C00-43EF-9A53-86B9A198A35E}" type="parTrans" cxnId="{A909E148-AA40-4928-85B3-91702CB5744B}">
      <dgm:prSet/>
      <dgm:spPr/>
      <dgm:t>
        <a:bodyPr/>
        <a:lstStyle/>
        <a:p>
          <a:endParaRPr lang="en-US"/>
        </a:p>
      </dgm:t>
    </dgm:pt>
    <dgm:pt modelId="{B0A5C648-582F-415A-9AFA-F38513FDCDF9}" type="sibTrans" cxnId="{A909E148-AA40-4928-85B3-91702CB5744B}">
      <dgm:prSet phldrT="2" phldr="0"/>
      <dgm:spPr/>
      <dgm:t>
        <a:bodyPr/>
        <a:lstStyle/>
        <a:p>
          <a:r>
            <a:rPr lang="en-US"/>
            <a:t>2</a:t>
          </a:r>
        </a:p>
      </dgm:t>
    </dgm:pt>
    <dgm:pt modelId="{9F32C7EC-1309-4B12-9A85-AAE27B8C7B5D}">
      <dgm:prSet/>
      <dgm:spPr/>
      <dgm:t>
        <a:bodyPr/>
        <a:lstStyle/>
        <a:p>
          <a:r>
            <a:rPr lang="en-US" dirty="0"/>
            <a:t>Describe the knowledge gap your study fills</a:t>
          </a:r>
        </a:p>
      </dgm:t>
    </dgm:pt>
    <dgm:pt modelId="{4219CFF6-62EE-441A-9C14-20D86E1AF822}" type="parTrans" cxnId="{28EFC62E-620F-43E1-8AD3-40D830317C09}">
      <dgm:prSet/>
      <dgm:spPr/>
      <dgm:t>
        <a:bodyPr/>
        <a:lstStyle/>
        <a:p>
          <a:endParaRPr lang="en-US"/>
        </a:p>
      </dgm:t>
    </dgm:pt>
    <dgm:pt modelId="{A992D624-1C86-46A9-A64C-95BE8A3ABA3C}" type="sibTrans" cxnId="{28EFC62E-620F-43E1-8AD3-40D830317C09}">
      <dgm:prSet phldrT="1" phldr="0"/>
      <dgm:spPr/>
      <dgm:t>
        <a:bodyPr/>
        <a:lstStyle/>
        <a:p>
          <a:r>
            <a:rPr lang="en-US"/>
            <a:t>1</a:t>
          </a:r>
        </a:p>
      </dgm:t>
    </dgm:pt>
    <dgm:pt modelId="{3CE4A73A-1781-404F-B10F-25294E37B6E8}">
      <dgm:prSet/>
      <dgm:spPr/>
      <dgm:t>
        <a:bodyPr/>
        <a:lstStyle/>
        <a:p>
          <a:r>
            <a:rPr lang="en-US" dirty="0"/>
            <a:t>Effectively respond to peer review</a:t>
          </a:r>
        </a:p>
      </dgm:t>
    </dgm:pt>
    <dgm:pt modelId="{B023E225-E3F6-FA44-B905-962DDC82B89B}" type="parTrans" cxnId="{7A29BD98-9B7A-0D47-80B1-FCF14F2A9A8C}">
      <dgm:prSet/>
      <dgm:spPr/>
      <dgm:t>
        <a:bodyPr/>
        <a:lstStyle/>
        <a:p>
          <a:endParaRPr lang="en-US"/>
        </a:p>
      </dgm:t>
    </dgm:pt>
    <dgm:pt modelId="{7F16C84F-D4E5-854C-9C6F-A212626E1A56}" type="sibTrans" cxnId="{7A29BD98-9B7A-0D47-80B1-FCF14F2A9A8C}">
      <dgm:prSet phldrT="3" phldr="0"/>
      <dgm:spPr/>
      <dgm:t>
        <a:bodyPr/>
        <a:lstStyle/>
        <a:p>
          <a:r>
            <a:rPr lang="en-US"/>
            <a:t>3</a:t>
          </a:r>
        </a:p>
      </dgm:t>
    </dgm:pt>
    <dgm:pt modelId="{D621C80E-3AE1-7746-A3C2-73E1FBA661AE}" type="pres">
      <dgm:prSet presAssocID="{E55A6977-7D3C-4824-A253-D09A978DCCE5}" presName="Name0" presStyleCnt="0">
        <dgm:presLayoutVars>
          <dgm:animLvl val="lvl"/>
          <dgm:resizeHandles val="exact"/>
        </dgm:presLayoutVars>
      </dgm:prSet>
      <dgm:spPr/>
    </dgm:pt>
    <dgm:pt modelId="{2153783A-FD49-4744-BA25-6403519241F1}" type="pres">
      <dgm:prSet presAssocID="{9F32C7EC-1309-4B12-9A85-AAE27B8C7B5D}" presName="compositeNode" presStyleCnt="0">
        <dgm:presLayoutVars>
          <dgm:bulletEnabled val="1"/>
        </dgm:presLayoutVars>
      </dgm:prSet>
      <dgm:spPr/>
    </dgm:pt>
    <dgm:pt modelId="{27536FA7-C29D-A34D-9E01-898D3685CA50}" type="pres">
      <dgm:prSet presAssocID="{9F32C7EC-1309-4B12-9A85-AAE27B8C7B5D}" presName="bgRect" presStyleLbl="bgAccFollowNode1" presStyleIdx="0" presStyleCnt="3"/>
      <dgm:spPr/>
    </dgm:pt>
    <dgm:pt modelId="{5D923D2F-280E-A642-8B8D-5C1FA3EC6A8C}" type="pres">
      <dgm:prSet presAssocID="{A992D624-1C86-46A9-A64C-95BE8A3ABA3C}" presName="sibTransNodeCircle" presStyleLbl="alignNode1" presStyleIdx="0" presStyleCnt="6">
        <dgm:presLayoutVars>
          <dgm:chMax val="0"/>
          <dgm:bulletEnabled/>
        </dgm:presLayoutVars>
      </dgm:prSet>
      <dgm:spPr/>
    </dgm:pt>
    <dgm:pt modelId="{2C4C1103-D88B-E643-9D0F-5E9AB17148E2}" type="pres">
      <dgm:prSet presAssocID="{9F32C7EC-1309-4B12-9A85-AAE27B8C7B5D}" presName="bottomLine" presStyleLbl="alignNode1" presStyleIdx="1" presStyleCnt="6">
        <dgm:presLayoutVars/>
      </dgm:prSet>
      <dgm:spPr/>
    </dgm:pt>
    <dgm:pt modelId="{C0BC98A9-6BD2-E944-AC20-D25CF80F83E9}" type="pres">
      <dgm:prSet presAssocID="{9F32C7EC-1309-4B12-9A85-AAE27B8C7B5D}" presName="nodeText" presStyleLbl="bgAccFollowNode1" presStyleIdx="0" presStyleCnt="3">
        <dgm:presLayoutVars>
          <dgm:bulletEnabled val="1"/>
        </dgm:presLayoutVars>
      </dgm:prSet>
      <dgm:spPr/>
    </dgm:pt>
    <dgm:pt modelId="{35A79EB9-E5FE-A94B-AA39-8DDA5F633169}" type="pres">
      <dgm:prSet presAssocID="{A992D624-1C86-46A9-A64C-95BE8A3ABA3C}" presName="sibTrans" presStyleCnt="0"/>
      <dgm:spPr/>
    </dgm:pt>
    <dgm:pt modelId="{39BE692A-A2BF-BE40-8ED4-2E81F0CDE54B}" type="pres">
      <dgm:prSet presAssocID="{5F669B92-9621-423C-9A10-91CC6026BC4D}" presName="compositeNode" presStyleCnt="0">
        <dgm:presLayoutVars>
          <dgm:bulletEnabled val="1"/>
        </dgm:presLayoutVars>
      </dgm:prSet>
      <dgm:spPr/>
    </dgm:pt>
    <dgm:pt modelId="{C30FD042-7CAD-7F43-928A-337E91E3C9A1}" type="pres">
      <dgm:prSet presAssocID="{5F669B92-9621-423C-9A10-91CC6026BC4D}" presName="bgRect" presStyleLbl="bgAccFollowNode1" presStyleIdx="1" presStyleCnt="3"/>
      <dgm:spPr/>
    </dgm:pt>
    <dgm:pt modelId="{A98FD0CC-0135-3C4F-B4BD-06DD5AA8A819}" type="pres">
      <dgm:prSet presAssocID="{B0A5C648-582F-415A-9AFA-F38513FDCDF9}" presName="sibTransNodeCircle" presStyleLbl="alignNode1" presStyleIdx="2" presStyleCnt="6">
        <dgm:presLayoutVars>
          <dgm:chMax val="0"/>
          <dgm:bulletEnabled/>
        </dgm:presLayoutVars>
      </dgm:prSet>
      <dgm:spPr/>
    </dgm:pt>
    <dgm:pt modelId="{72659644-0A20-B94C-9BD2-A8BFADC0B3A0}" type="pres">
      <dgm:prSet presAssocID="{5F669B92-9621-423C-9A10-91CC6026BC4D}" presName="bottomLine" presStyleLbl="alignNode1" presStyleIdx="3" presStyleCnt="6">
        <dgm:presLayoutVars/>
      </dgm:prSet>
      <dgm:spPr/>
    </dgm:pt>
    <dgm:pt modelId="{70807A5E-365F-174D-981F-01D147EE4C21}" type="pres">
      <dgm:prSet presAssocID="{5F669B92-9621-423C-9A10-91CC6026BC4D}" presName="nodeText" presStyleLbl="bgAccFollowNode1" presStyleIdx="1" presStyleCnt="3">
        <dgm:presLayoutVars>
          <dgm:bulletEnabled val="1"/>
        </dgm:presLayoutVars>
      </dgm:prSet>
      <dgm:spPr/>
    </dgm:pt>
    <dgm:pt modelId="{06678232-F7D1-FE48-B4B4-807C54A15EF7}" type="pres">
      <dgm:prSet presAssocID="{B0A5C648-582F-415A-9AFA-F38513FDCDF9}" presName="sibTrans" presStyleCnt="0"/>
      <dgm:spPr/>
    </dgm:pt>
    <dgm:pt modelId="{7A02C2A0-09B2-EF46-AAA2-57709A4F4D53}" type="pres">
      <dgm:prSet presAssocID="{3CE4A73A-1781-404F-B10F-25294E37B6E8}" presName="compositeNode" presStyleCnt="0">
        <dgm:presLayoutVars>
          <dgm:bulletEnabled val="1"/>
        </dgm:presLayoutVars>
      </dgm:prSet>
      <dgm:spPr/>
    </dgm:pt>
    <dgm:pt modelId="{B3629AF4-A47C-B740-95F7-E2F8770A745B}" type="pres">
      <dgm:prSet presAssocID="{3CE4A73A-1781-404F-B10F-25294E37B6E8}" presName="bgRect" presStyleLbl="bgAccFollowNode1" presStyleIdx="2" presStyleCnt="3"/>
      <dgm:spPr/>
    </dgm:pt>
    <dgm:pt modelId="{0B4AF946-33ED-1A4D-AC00-2BDFD4B261E2}" type="pres">
      <dgm:prSet presAssocID="{7F16C84F-D4E5-854C-9C6F-A212626E1A56}" presName="sibTransNodeCircle" presStyleLbl="alignNode1" presStyleIdx="4" presStyleCnt="6">
        <dgm:presLayoutVars>
          <dgm:chMax val="0"/>
          <dgm:bulletEnabled/>
        </dgm:presLayoutVars>
      </dgm:prSet>
      <dgm:spPr/>
    </dgm:pt>
    <dgm:pt modelId="{FBFC1192-5CD6-FD4F-9F2A-106B23721928}" type="pres">
      <dgm:prSet presAssocID="{3CE4A73A-1781-404F-B10F-25294E37B6E8}" presName="bottomLine" presStyleLbl="alignNode1" presStyleIdx="5" presStyleCnt="6">
        <dgm:presLayoutVars/>
      </dgm:prSet>
      <dgm:spPr/>
    </dgm:pt>
    <dgm:pt modelId="{1168F8FD-274D-2445-A5B2-C77C70C07EEA}" type="pres">
      <dgm:prSet presAssocID="{3CE4A73A-1781-404F-B10F-25294E37B6E8}" presName="nodeText" presStyleLbl="bgAccFollowNode1" presStyleIdx="2" presStyleCnt="3">
        <dgm:presLayoutVars>
          <dgm:bulletEnabled val="1"/>
        </dgm:presLayoutVars>
      </dgm:prSet>
      <dgm:spPr/>
    </dgm:pt>
  </dgm:ptLst>
  <dgm:cxnLst>
    <dgm:cxn modelId="{47B77E11-00EA-404A-9792-03791AED671F}" type="presOf" srcId="{A992D624-1C86-46A9-A64C-95BE8A3ABA3C}" destId="{5D923D2F-280E-A642-8B8D-5C1FA3EC6A8C}" srcOrd="0" destOrd="0" presId="urn:microsoft.com/office/officeart/2016/7/layout/BasicLinearProcessNumbered"/>
    <dgm:cxn modelId="{D1D99021-F8D1-7247-8822-9C50D7264A1F}" type="presOf" srcId="{E55A6977-7D3C-4824-A253-D09A978DCCE5}" destId="{D621C80E-3AE1-7746-A3C2-73E1FBA661AE}" srcOrd="0" destOrd="0" presId="urn:microsoft.com/office/officeart/2016/7/layout/BasicLinearProcessNumbered"/>
    <dgm:cxn modelId="{28EFC62E-620F-43E1-8AD3-40D830317C09}" srcId="{E55A6977-7D3C-4824-A253-D09A978DCCE5}" destId="{9F32C7EC-1309-4B12-9A85-AAE27B8C7B5D}" srcOrd="0" destOrd="0" parTransId="{4219CFF6-62EE-441A-9C14-20D86E1AF822}" sibTransId="{A992D624-1C86-46A9-A64C-95BE8A3ABA3C}"/>
    <dgm:cxn modelId="{FFE42F30-F991-F549-8BF4-9BCAA0A3F5AC}" type="presOf" srcId="{7F16C84F-D4E5-854C-9C6F-A212626E1A56}" destId="{0B4AF946-33ED-1A4D-AC00-2BDFD4B261E2}" srcOrd="0" destOrd="0" presId="urn:microsoft.com/office/officeart/2016/7/layout/BasicLinearProcessNumbered"/>
    <dgm:cxn modelId="{A909E148-AA40-4928-85B3-91702CB5744B}" srcId="{E55A6977-7D3C-4824-A253-D09A978DCCE5}" destId="{5F669B92-9621-423C-9A10-91CC6026BC4D}" srcOrd="1" destOrd="0" parTransId="{6E640226-8C00-43EF-9A53-86B9A198A35E}" sibTransId="{B0A5C648-582F-415A-9AFA-F38513FDCDF9}"/>
    <dgm:cxn modelId="{C5B9947B-4B20-2047-A2ED-34B22DF3E79E}" type="presOf" srcId="{3CE4A73A-1781-404F-B10F-25294E37B6E8}" destId="{1168F8FD-274D-2445-A5B2-C77C70C07EEA}" srcOrd="1" destOrd="0" presId="urn:microsoft.com/office/officeart/2016/7/layout/BasicLinearProcessNumbered"/>
    <dgm:cxn modelId="{04006993-7A99-5144-A15E-B7FD30923A89}" type="presOf" srcId="{B0A5C648-582F-415A-9AFA-F38513FDCDF9}" destId="{A98FD0CC-0135-3C4F-B4BD-06DD5AA8A819}" srcOrd="0" destOrd="0" presId="urn:microsoft.com/office/officeart/2016/7/layout/BasicLinearProcessNumbered"/>
    <dgm:cxn modelId="{7A29BD98-9B7A-0D47-80B1-FCF14F2A9A8C}" srcId="{E55A6977-7D3C-4824-A253-D09A978DCCE5}" destId="{3CE4A73A-1781-404F-B10F-25294E37B6E8}" srcOrd="2" destOrd="0" parTransId="{B023E225-E3F6-FA44-B905-962DDC82B89B}" sibTransId="{7F16C84F-D4E5-854C-9C6F-A212626E1A56}"/>
    <dgm:cxn modelId="{BDC5CCB8-FC31-4840-A7E5-05C54300194D}" type="presOf" srcId="{9F32C7EC-1309-4B12-9A85-AAE27B8C7B5D}" destId="{27536FA7-C29D-A34D-9E01-898D3685CA50}" srcOrd="0" destOrd="0" presId="urn:microsoft.com/office/officeart/2016/7/layout/BasicLinearProcessNumbered"/>
    <dgm:cxn modelId="{CE4916D5-60BD-9C4D-9491-9EDBA7415968}" type="presOf" srcId="{9F32C7EC-1309-4B12-9A85-AAE27B8C7B5D}" destId="{C0BC98A9-6BD2-E944-AC20-D25CF80F83E9}" srcOrd="1" destOrd="0" presId="urn:microsoft.com/office/officeart/2016/7/layout/BasicLinearProcessNumbered"/>
    <dgm:cxn modelId="{5C5BD3E5-B094-6945-86C5-30AE6045C26B}" type="presOf" srcId="{5F669B92-9621-423C-9A10-91CC6026BC4D}" destId="{70807A5E-365F-174D-981F-01D147EE4C21}" srcOrd="1" destOrd="0" presId="urn:microsoft.com/office/officeart/2016/7/layout/BasicLinearProcessNumbered"/>
    <dgm:cxn modelId="{62ED7EFA-B50A-314C-89A8-E958C262AC30}" type="presOf" srcId="{3CE4A73A-1781-404F-B10F-25294E37B6E8}" destId="{B3629AF4-A47C-B740-95F7-E2F8770A745B}" srcOrd="0" destOrd="0" presId="urn:microsoft.com/office/officeart/2016/7/layout/BasicLinearProcessNumbered"/>
    <dgm:cxn modelId="{B45EB7FB-4F50-AE42-AFB0-050FC82CFD46}" type="presOf" srcId="{5F669B92-9621-423C-9A10-91CC6026BC4D}" destId="{C30FD042-7CAD-7F43-928A-337E91E3C9A1}" srcOrd="0" destOrd="0" presId="urn:microsoft.com/office/officeart/2016/7/layout/BasicLinearProcessNumbered"/>
    <dgm:cxn modelId="{A522ED25-91FA-124B-9F37-090A0B00D61A}" type="presParOf" srcId="{D621C80E-3AE1-7746-A3C2-73E1FBA661AE}" destId="{2153783A-FD49-4744-BA25-6403519241F1}" srcOrd="0" destOrd="0" presId="urn:microsoft.com/office/officeart/2016/7/layout/BasicLinearProcessNumbered"/>
    <dgm:cxn modelId="{339C10E3-2A34-4448-9C93-0ADCC84EDE10}" type="presParOf" srcId="{2153783A-FD49-4744-BA25-6403519241F1}" destId="{27536FA7-C29D-A34D-9E01-898D3685CA50}" srcOrd="0" destOrd="0" presId="urn:microsoft.com/office/officeart/2016/7/layout/BasicLinearProcessNumbered"/>
    <dgm:cxn modelId="{868EEF15-8B28-CD45-935C-F3DE969304A6}" type="presParOf" srcId="{2153783A-FD49-4744-BA25-6403519241F1}" destId="{5D923D2F-280E-A642-8B8D-5C1FA3EC6A8C}" srcOrd="1" destOrd="0" presId="urn:microsoft.com/office/officeart/2016/7/layout/BasicLinearProcessNumbered"/>
    <dgm:cxn modelId="{CA0B04AA-FCD0-B64B-B860-689BDCCCAF31}" type="presParOf" srcId="{2153783A-FD49-4744-BA25-6403519241F1}" destId="{2C4C1103-D88B-E643-9D0F-5E9AB17148E2}" srcOrd="2" destOrd="0" presId="urn:microsoft.com/office/officeart/2016/7/layout/BasicLinearProcessNumbered"/>
    <dgm:cxn modelId="{FCB994C8-20A3-9245-8BCB-DA4EB3C4CA7E}" type="presParOf" srcId="{2153783A-FD49-4744-BA25-6403519241F1}" destId="{C0BC98A9-6BD2-E944-AC20-D25CF80F83E9}" srcOrd="3" destOrd="0" presId="urn:microsoft.com/office/officeart/2016/7/layout/BasicLinearProcessNumbered"/>
    <dgm:cxn modelId="{54647DB3-B7F2-494E-95B8-432037F41408}" type="presParOf" srcId="{D621C80E-3AE1-7746-A3C2-73E1FBA661AE}" destId="{35A79EB9-E5FE-A94B-AA39-8DDA5F633169}" srcOrd="1" destOrd="0" presId="urn:microsoft.com/office/officeart/2016/7/layout/BasicLinearProcessNumbered"/>
    <dgm:cxn modelId="{83169151-5A89-BB48-AED3-0A75EBAB6114}" type="presParOf" srcId="{D621C80E-3AE1-7746-A3C2-73E1FBA661AE}" destId="{39BE692A-A2BF-BE40-8ED4-2E81F0CDE54B}" srcOrd="2" destOrd="0" presId="urn:microsoft.com/office/officeart/2016/7/layout/BasicLinearProcessNumbered"/>
    <dgm:cxn modelId="{3E6DFCB4-F834-8A4D-AD8D-DAA5EB8F81EE}" type="presParOf" srcId="{39BE692A-A2BF-BE40-8ED4-2E81F0CDE54B}" destId="{C30FD042-7CAD-7F43-928A-337E91E3C9A1}" srcOrd="0" destOrd="0" presId="urn:microsoft.com/office/officeart/2016/7/layout/BasicLinearProcessNumbered"/>
    <dgm:cxn modelId="{1CC5057F-A9F1-A44F-B595-804E0050190C}" type="presParOf" srcId="{39BE692A-A2BF-BE40-8ED4-2E81F0CDE54B}" destId="{A98FD0CC-0135-3C4F-B4BD-06DD5AA8A819}" srcOrd="1" destOrd="0" presId="urn:microsoft.com/office/officeart/2016/7/layout/BasicLinearProcessNumbered"/>
    <dgm:cxn modelId="{D5B4717F-3614-6442-AFCD-A0A86D2A6E55}" type="presParOf" srcId="{39BE692A-A2BF-BE40-8ED4-2E81F0CDE54B}" destId="{72659644-0A20-B94C-9BD2-A8BFADC0B3A0}" srcOrd="2" destOrd="0" presId="urn:microsoft.com/office/officeart/2016/7/layout/BasicLinearProcessNumbered"/>
    <dgm:cxn modelId="{3F2AAB0C-6592-2147-9530-4719EF0159A5}" type="presParOf" srcId="{39BE692A-A2BF-BE40-8ED4-2E81F0CDE54B}" destId="{70807A5E-365F-174D-981F-01D147EE4C21}" srcOrd="3" destOrd="0" presId="urn:microsoft.com/office/officeart/2016/7/layout/BasicLinearProcessNumbered"/>
    <dgm:cxn modelId="{791FB847-8594-8441-A3C2-48F4E547A5C5}" type="presParOf" srcId="{D621C80E-3AE1-7746-A3C2-73E1FBA661AE}" destId="{06678232-F7D1-FE48-B4B4-807C54A15EF7}" srcOrd="3" destOrd="0" presId="urn:microsoft.com/office/officeart/2016/7/layout/BasicLinearProcessNumbered"/>
    <dgm:cxn modelId="{0B13883F-427E-7B4E-980D-C9959D39F53C}" type="presParOf" srcId="{D621C80E-3AE1-7746-A3C2-73E1FBA661AE}" destId="{7A02C2A0-09B2-EF46-AAA2-57709A4F4D53}" srcOrd="4" destOrd="0" presId="urn:microsoft.com/office/officeart/2016/7/layout/BasicLinearProcessNumbered"/>
    <dgm:cxn modelId="{AC20B441-D81C-E54C-B55E-B846CFBA907F}" type="presParOf" srcId="{7A02C2A0-09B2-EF46-AAA2-57709A4F4D53}" destId="{B3629AF4-A47C-B740-95F7-E2F8770A745B}" srcOrd="0" destOrd="0" presId="urn:microsoft.com/office/officeart/2016/7/layout/BasicLinearProcessNumbered"/>
    <dgm:cxn modelId="{B53EB0E1-E67D-B14B-A914-B96E509743AC}" type="presParOf" srcId="{7A02C2A0-09B2-EF46-AAA2-57709A4F4D53}" destId="{0B4AF946-33ED-1A4D-AC00-2BDFD4B261E2}" srcOrd="1" destOrd="0" presId="urn:microsoft.com/office/officeart/2016/7/layout/BasicLinearProcessNumbered"/>
    <dgm:cxn modelId="{D4C2B64A-6F98-D34B-BDD2-7D2EB9B92F34}" type="presParOf" srcId="{7A02C2A0-09B2-EF46-AAA2-57709A4F4D53}" destId="{FBFC1192-5CD6-FD4F-9F2A-106B23721928}" srcOrd="2" destOrd="0" presId="urn:microsoft.com/office/officeart/2016/7/layout/BasicLinearProcessNumbered"/>
    <dgm:cxn modelId="{1F5D9ACB-1F30-0040-B175-0F0BB2E8A86A}" type="presParOf" srcId="{7A02C2A0-09B2-EF46-AAA2-57709A4F4D53}" destId="{1168F8FD-274D-2445-A5B2-C77C70C07EE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D9511-E6C3-4E3C-B2EE-3EA9D06BD779}"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86AF7B5-765C-4FBB-A44D-CF075C8D9761}">
      <dgm:prSet/>
      <dgm:spPr/>
      <dgm:t>
        <a:bodyPr/>
        <a:lstStyle/>
        <a:p>
          <a:r>
            <a:rPr lang="en-US"/>
            <a:t>Reduce redundancy without compromising rigor</a:t>
          </a:r>
        </a:p>
      </dgm:t>
    </dgm:pt>
    <dgm:pt modelId="{A7FE6F78-BCF0-42AB-8AF2-36F629E5C03B}" type="parTrans" cxnId="{158B966A-AEB5-4FA9-83C3-64F7152264C0}">
      <dgm:prSet/>
      <dgm:spPr/>
      <dgm:t>
        <a:bodyPr/>
        <a:lstStyle/>
        <a:p>
          <a:endParaRPr lang="en-US"/>
        </a:p>
      </dgm:t>
    </dgm:pt>
    <dgm:pt modelId="{ACD8AC87-FE6A-4AA2-A71B-D880E46C94B8}" type="sibTrans" cxnId="{158B966A-AEB5-4FA9-83C3-64F7152264C0}">
      <dgm:prSet/>
      <dgm:spPr/>
      <dgm:t>
        <a:bodyPr/>
        <a:lstStyle/>
        <a:p>
          <a:endParaRPr lang="en-US"/>
        </a:p>
      </dgm:t>
    </dgm:pt>
    <dgm:pt modelId="{FCC3F453-612D-46D8-8197-0FECDE58CC86}">
      <dgm:prSet/>
      <dgm:spPr/>
      <dgm:t>
        <a:bodyPr/>
        <a:lstStyle/>
        <a:p>
          <a:r>
            <a:rPr lang="en-US"/>
            <a:t>Improve reader comprehension</a:t>
          </a:r>
        </a:p>
      </dgm:t>
    </dgm:pt>
    <dgm:pt modelId="{1FB7E91D-6060-4303-8D2B-599C25BB9260}" type="parTrans" cxnId="{4A47063C-C581-4486-8E55-95B6C22EA629}">
      <dgm:prSet/>
      <dgm:spPr/>
      <dgm:t>
        <a:bodyPr/>
        <a:lstStyle/>
        <a:p>
          <a:endParaRPr lang="en-US"/>
        </a:p>
      </dgm:t>
    </dgm:pt>
    <dgm:pt modelId="{80E67F6A-30D2-4F42-8D3E-450B6D9471EC}" type="sibTrans" cxnId="{4A47063C-C581-4486-8E55-95B6C22EA629}">
      <dgm:prSet/>
      <dgm:spPr/>
      <dgm:t>
        <a:bodyPr/>
        <a:lstStyle/>
        <a:p>
          <a:endParaRPr lang="en-US"/>
        </a:p>
      </dgm:t>
    </dgm:pt>
    <dgm:pt modelId="{C57B1AE9-C26C-5740-9F72-9223DDA6D0A8}" type="pres">
      <dgm:prSet presAssocID="{B64D9511-E6C3-4E3C-B2EE-3EA9D06BD779}" presName="outerComposite" presStyleCnt="0">
        <dgm:presLayoutVars>
          <dgm:chMax val="5"/>
          <dgm:dir/>
          <dgm:resizeHandles val="exact"/>
        </dgm:presLayoutVars>
      </dgm:prSet>
      <dgm:spPr/>
    </dgm:pt>
    <dgm:pt modelId="{6C98783F-8B66-434A-A112-5B182B7EEDDF}" type="pres">
      <dgm:prSet presAssocID="{B64D9511-E6C3-4E3C-B2EE-3EA9D06BD779}" presName="dummyMaxCanvas" presStyleCnt="0">
        <dgm:presLayoutVars/>
      </dgm:prSet>
      <dgm:spPr/>
    </dgm:pt>
    <dgm:pt modelId="{D04A28F0-C521-F742-BE76-B904B2B439A2}" type="pres">
      <dgm:prSet presAssocID="{B64D9511-E6C3-4E3C-B2EE-3EA9D06BD779}" presName="TwoNodes_1" presStyleLbl="node1" presStyleIdx="0" presStyleCnt="2">
        <dgm:presLayoutVars>
          <dgm:bulletEnabled val="1"/>
        </dgm:presLayoutVars>
      </dgm:prSet>
      <dgm:spPr/>
    </dgm:pt>
    <dgm:pt modelId="{E4B85E3E-001F-F342-B270-6FE2CC77F5E0}" type="pres">
      <dgm:prSet presAssocID="{B64D9511-E6C3-4E3C-B2EE-3EA9D06BD779}" presName="TwoNodes_2" presStyleLbl="node1" presStyleIdx="1" presStyleCnt="2">
        <dgm:presLayoutVars>
          <dgm:bulletEnabled val="1"/>
        </dgm:presLayoutVars>
      </dgm:prSet>
      <dgm:spPr/>
    </dgm:pt>
    <dgm:pt modelId="{49CBD1CF-9617-8844-BA53-B0E0F3B44B9E}" type="pres">
      <dgm:prSet presAssocID="{B64D9511-E6C3-4E3C-B2EE-3EA9D06BD779}" presName="TwoConn_1-2" presStyleLbl="fgAccFollowNode1" presStyleIdx="0" presStyleCnt="1">
        <dgm:presLayoutVars>
          <dgm:bulletEnabled val="1"/>
        </dgm:presLayoutVars>
      </dgm:prSet>
      <dgm:spPr/>
    </dgm:pt>
    <dgm:pt modelId="{BC951894-99C4-774A-92F8-F51DEFD8A6B8}" type="pres">
      <dgm:prSet presAssocID="{B64D9511-E6C3-4E3C-B2EE-3EA9D06BD779}" presName="TwoNodes_1_text" presStyleLbl="node1" presStyleIdx="1" presStyleCnt="2">
        <dgm:presLayoutVars>
          <dgm:bulletEnabled val="1"/>
        </dgm:presLayoutVars>
      </dgm:prSet>
      <dgm:spPr/>
    </dgm:pt>
    <dgm:pt modelId="{0F5C7071-719B-7B4B-8B0B-557F748F16EA}" type="pres">
      <dgm:prSet presAssocID="{B64D9511-E6C3-4E3C-B2EE-3EA9D06BD779}" presName="TwoNodes_2_text" presStyleLbl="node1" presStyleIdx="1" presStyleCnt="2">
        <dgm:presLayoutVars>
          <dgm:bulletEnabled val="1"/>
        </dgm:presLayoutVars>
      </dgm:prSet>
      <dgm:spPr/>
    </dgm:pt>
  </dgm:ptLst>
  <dgm:cxnLst>
    <dgm:cxn modelId="{4A73D300-4948-3842-967E-F5323E9EF461}" type="presOf" srcId="{E86AF7B5-765C-4FBB-A44D-CF075C8D9761}" destId="{BC951894-99C4-774A-92F8-F51DEFD8A6B8}" srcOrd="1" destOrd="0" presId="urn:microsoft.com/office/officeart/2005/8/layout/vProcess5"/>
    <dgm:cxn modelId="{23AF8C11-1354-BD4B-BBD9-78D9A86A7948}" type="presOf" srcId="{E86AF7B5-765C-4FBB-A44D-CF075C8D9761}" destId="{D04A28F0-C521-F742-BE76-B904B2B439A2}" srcOrd="0" destOrd="0" presId="urn:microsoft.com/office/officeart/2005/8/layout/vProcess5"/>
    <dgm:cxn modelId="{4A47063C-C581-4486-8E55-95B6C22EA629}" srcId="{B64D9511-E6C3-4E3C-B2EE-3EA9D06BD779}" destId="{FCC3F453-612D-46D8-8197-0FECDE58CC86}" srcOrd="1" destOrd="0" parTransId="{1FB7E91D-6060-4303-8D2B-599C25BB9260}" sibTransId="{80E67F6A-30D2-4F42-8D3E-450B6D9471EC}"/>
    <dgm:cxn modelId="{12501949-4E07-6C4F-BC8D-3015566F9C88}" type="presOf" srcId="{FCC3F453-612D-46D8-8197-0FECDE58CC86}" destId="{0F5C7071-719B-7B4B-8B0B-557F748F16EA}" srcOrd="1" destOrd="0" presId="urn:microsoft.com/office/officeart/2005/8/layout/vProcess5"/>
    <dgm:cxn modelId="{158B966A-AEB5-4FA9-83C3-64F7152264C0}" srcId="{B64D9511-E6C3-4E3C-B2EE-3EA9D06BD779}" destId="{E86AF7B5-765C-4FBB-A44D-CF075C8D9761}" srcOrd="0" destOrd="0" parTransId="{A7FE6F78-BCF0-42AB-8AF2-36F629E5C03B}" sibTransId="{ACD8AC87-FE6A-4AA2-A71B-D880E46C94B8}"/>
    <dgm:cxn modelId="{040C348E-5E89-8A48-ACDC-2B1D4CB6BF58}" type="presOf" srcId="{FCC3F453-612D-46D8-8197-0FECDE58CC86}" destId="{E4B85E3E-001F-F342-B270-6FE2CC77F5E0}" srcOrd="0" destOrd="0" presId="urn:microsoft.com/office/officeart/2005/8/layout/vProcess5"/>
    <dgm:cxn modelId="{869B9BA9-F4AF-274F-BE23-52702722DFB9}" type="presOf" srcId="{B64D9511-E6C3-4E3C-B2EE-3EA9D06BD779}" destId="{C57B1AE9-C26C-5740-9F72-9223DDA6D0A8}" srcOrd="0" destOrd="0" presId="urn:microsoft.com/office/officeart/2005/8/layout/vProcess5"/>
    <dgm:cxn modelId="{5A01FFAC-C623-8F4F-9A80-A4A30CC7B332}" type="presOf" srcId="{ACD8AC87-FE6A-4AA2-A71B-D880E46C94B8}" destId="{49CBD1CF-9617-8844-BA53-B0E0F3B44B9E}" srcOrd="0" destOrd="0" presId="urn:microsoft.com/office/officeart/2005/8/layout/vProcess5"/>
    <dgm:cxn modelId="{B839D20B-FB9A-4149-88A4-D41F1C68D3D0}" type="presParOf" srcId="{C57B1AE9-C26C-5740-9F72-9223DDA6D0A8}" destId="{6C98783F-8B66-434A-A112-5B182B7EEDDF}" srcOrd="0" destOrd="0" presId="urn:microsoft.com/office/officeart/2005/8/layout/vProcess5"/>
    <dgm:cxn modelId="{26DCEBF1-75E6-5D45-897C-04D94348C8EF}" type="presParOf" srcId="{C57B1AE9-C26C-5740-9F72-9223DDA6D0A8}" destId="{D04A28F0-C521-F742-BE76-B904B2B439A2}" srcOrd="1" destOrd="0" presId="urn:microsoft.com/office/officeart/2005/8/layout/vProcess5"/>
    <dgm:cxn modelId="{248D37AA-D9B4-604D-AA0B-D0FAC5311475}" type="presParOf" srcId="{C57B1AE9-C26C-5740-9F72-9223DDA6D0A8}" destId="{E4B85E3E-001F-F342-B270-6FE2CC77F5E0}" srcOrd="2" destOrd="0" presId="urn:microsoft.com/office/officeart/2005/8/layout/vProcess5"/>
    <dgm:cxn modelId="{7A8DE02B-0E78-2448-B9DB-4A3197F75AA3}" type="presParOf" srcId="{C57B1AE9-C26C-5740-9F72-9223DDA6D0A8}" destId="{49CBD1CF-9617-8844-BA53-B0E0F3B44B9E}" srcOrd="3" destOrd="0" presId="urn:microsoft.com/office/officeart/2005/8/layout/vProcess5"/>
    <dgm:cxn modelId="{0E146A47-AC3D-DB45-BB4F-5C4EC60A7BAF}" type="presParOf" srcId="{C57B1AE9-C26C-5740-9F72-9223DDA6D0A8}" destId="{BC951894-99C4-774A-92F8-F51DEFD8A6B8}" srcOrd="4" destOrd="0" presId="urn:microsoft.com/office/officeart/2005/8/layout/vProcess5"/>
    <dgm:cxn modelId="{14DD4292-8134-2340-A4C4-9AB5F47B4C77}" type="presParOf" srcId="{C57B1AE9-C26C-5740-9F72-9223DDA6D0A8}" destId="{0F5C7071-719B-7B4B-8B0B-557F748F16E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6FA7-C29D-A34D-9E01-898D3685CA50}">
      <dsp:nvSpPr>
        <dsp:cNvPr id="0" name=""/>
        <dsp:cNvSpPr/>
      </dsp:nvSpPr>
      <dsp:spPr>
        <a:xfrm>
          <a:off x="0" y="0"/>
          <a:ext cx="2714624" cy="3767138"/>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1643" tIns="330200" rIns="211643" bIns="330200" numCol="1" spcCol="1270" anchor="t" anchorCtr="0">
          <a:noAutofit/>
        </a:bodyPr>
        <a:lstStyle/>
        <a:p>
          <a:pPr marL="0" lvl="0" indent="0" algn="l" defTabSz="1155700">
            <a:lnSpc>
              <a:spcPct val="90000"/>
            </a:lnSpc>
            <a:spcBef>
              <a:spcPct val="0"/>
            </a:spcBef>
            <a:spcAft>
              <a:spcPct val="35000"/>
            </a:spcAft>
            <a:buNone/>
          </a:pPr>
          <a:r>
            <a:rPr lang="en-US" sz="2600" kern="1200" dirty="0"/>
            <a:t>Describe the knowledge gap your study fills</a:t>
          </a:r>
        </a:p>
      </dsp:txBody>
      <dsp:txXfrm>
        <a:off x="0" y="1431512"/>
        <a:ext cx="2714624" cy="2260282"/>
      </dsp:txXfrm>
    </dsp:sp>
    <dsp:sp modelId="{5D923D2F-280E-A642-8B8D-5C1FA3EC6A8C}">
      <dsp:nvSpPr>
        <dsp:cNvPr id="0" name=""/>
        <dsp:cNvSpPr/>
      </dsp:nvSpPr>
      <dsp:spPr>
        <a:xfrm>
          <a:off x="792241" y="376713"/>
          <a:ext cx="1130141" cy="1130141"/>
        </a:xfrm>
        <a:prstGeom prst="ellips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10" tIns="12700" rIns="8811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57746" y="542218"/>
        <a:ext cx="799131" cy="799131"/>
      </dsp:txXfrm>
    </dsp:sp>
    <dsp:sp modelId="{2C4C1103-D88B-E643-9D0F-5E9AB17148E2}">
      <dsp:nvSpPr>
        <dsp:cNvPr id="0" name=""/>
        <dsp:cNvSpPr/>
      </dsp:nvSpPr>
      <dsp:spPr>
        <a:xfrm>
          <a:off x="0" y="3767066"/>
          <a:ext cx="2714624" cy="72"/>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FD042-7CAD-7F43-928A-337E91E3C9A1}">
      <dsp:nvSpPr>
        <dsp:cNvPr id="0" name=""/>
        <dsp:cNvSpPr/>
      </dsp:nvSpPr>
      <dsp:spPr>
        <a:xfrm>
          <a:off x="2986087" y="0"/>
          <a:ext cx="2714624" cy="3767138"/>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1643" tIns="330200" rIns="211643" bIns="330200" numCol="1" spcCol="1270" anchor="t" anchorCtr="0">
          <a:noAutofit/>
        </a:bodyPr>
        <a:lstStyle/>
        <a:p>
          <a:pPr marL="0" lvl="0" indent="0" algn="l" defTabSz="1155700">
            <a:lnSpc>
              <a:spcPct val="90000"/>
            </a:lnSpc>
            <a:spcBef>
              <a:spcPct val="0"/>
            </a:spcBef>
            <a:spcAft>
              <a:spcPct val="35000"/>
            </a:spcAft>
            <a:buNone/>
          </a:pPr>
          <a:r>
            <a:rPr lang="en-US" sz="2600" kern="1200" dirty="0"/>
            <a:t>Say more in fewer words</a:t>
          </a:r>
        </a:p>
      </dsp:txBody>
      <dsp:txXfrm>
        <a:off x="2986087" y="1431512"/>
        <a:ext cx="2714624" cy="2260282"/>
      </dsp:txXfrm>
    </dsp:sp>
    <dsp:sp modelId="{A98FD0CC-0135-3C4F-B4BD-06DD5AA8A819}">
      <dsp:nvSpPr>
        <dsp:cNvPr id="0" name=""/>
        <dsp:cNvSpPr/>
      </dsp:nvSpPr>
      <dsp:spPr>
        <a:xfrm>
          <a:off x="3778329" y="376713"/>
          <a:ext cx="1130141" cy="1130141"/>
        </a:xfrm>
        <a:prstGeom prst="ellips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10" tIns="12700" rIns="8811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943834" y="542218"/>
        <a:ext cx="799131" cy="799131"/>
      </dsp:txXfrm>
    </dsp:sp>
    <dsp:sp modelId="{72659644-0A20-B94C-9BD2-A8BFADC0B3A0}">
      <dsp:nvSpPr>
        <dsp:cNvPr id="0" name=""/>
        <dsp:cNvSpPr/>
      </dsp:nvSpPr>
      <dsp:spPr>
        <a:xfrm>
          <a:off x="2986087" y="3767066"/>
          <a:ext cx="2714624" cy="72"/>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29AF4-A47C-B740-95F7-E2F8770A745B}">
      <dsp:nvSpPr>
        <dsp:cNvPr id="0" name=""/>
        <dsp:cNvSpPr/>
      </dsp:nvSpPr>
      <dsp:spPr>
        <a:xfrm>
          <a:off x="5972174" y="0"/>
          <a:ext cx="2714624" cy="3767138"/>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1643" tIns="330200" rIns="211643" bIns="330200" numCol="1" spcCol="1270" anchor="t" anchorCtr="0">
          <a:noAutofit/>
        </a:bodyPr>
        <a:lstStyle/>
        <a:p>
          <a:pPr marL="0" lvl="0" indent="0" algn="l" defTabSz="1155700">
            <a:lnSpc>
              <a:spcPct val="90000"/>
            </a:lnSpc>
            <a:spcBef>
              <a:spcPct val="0"/>
            </a:spcBef>
            <a:spcAft>
              <a:spcPct val="35000"/>
            </a:spcAft>
            <a:buNone/>
          </a:pPr>
          <a:r>
            <a:rPr lang="en-US" sz="2600" kern="1200" dirty="0"/>
            <a:t>Effectively respond to peer review</a:t>
          </a:r>
        </a:p>
      </dsp:txBody>
      <dsp:txXfrm>
        <a:off x="5972174" y="1431512"/>
        <a:ext cx="2714624" cy="2260282"/>
      </dsp:txXfrm>
    </dsp:sp>
    <dsp:sp modelId="{0B4AF946-33ED-1A4D-AC00-2BDFD4B261E2}">
      <dsp:nvSpPr>
        <dsp:cNvPr id="0" name=""/>
        <dsp:cNvSpPr/>
      </dsp:nvSpPr>
      <dsp:spPr>
        <a:xfrm>
          <a:off x="6764416" y="376713"/>
          <a:ext cx="1130141" cy="1130141"/>
        </a:xfrm>
        <a:prstGeom prst="ellips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10" tIns="12700" rIns="8811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929921" y="542218"/>
        <a:ext cx="799131" cy="799131"/>
      </dsp:txXfrm>
    </dsp:sp>
    <dsp:sp modelId="{FBFC1192-5CD6-FD4F-9F2A-106B23721928}">
      <dsp:nvSpPr>
        <dsp:cNvPr id="0" name=""/>
        <dsp:cNvSpPr/>
      </dsp:nvSpPr>
      <dsp:spPr>
        <a:xfrm>
          <a:off x="5972174" y="3767066"/>
          <a:ext cx="2714624" cy="72"/>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28F0-C521-F742-BE76-B904B2B439A2}">
      <dsp:nvSpPr>
        <dsp:cNvPr id="0" name=""/>
        <dsp:cNvSpPr/>
      </dsp:nvSpPr>
      <dsp:spPr>
        <a:xfrm>
          <a:off x="0" y="0"/>
          <a:ext cx="6038866" cy="23989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Reduce redundancy without compromising rigor</a:t>
          </a:r>
        </a:p>
      </dsp:txBody>
      <dsp:txXfrm>
        <a:off x="70262" y="70262"/>
        <a:ext cx="3559387" cy="2258404"/>
      </dsp:txXfrm>
    </dsp:sp>
    <dsp:sp modelId="{E4B85E3E-001F-F342-B270-6FE2CC77F5E0}">
      <dsp:nvSpPr>
        <dsp:cNvPr id="0" name=""/>
        <dsp:cNvSpPr/>
      </dsp:nvSpPr>
      <dsp:spPr>
        <a:xfrm>
          <a:off x="1065682" y="2932023"/>
          <a:ext cx="6038866" cy="2398928"/>
        </a:xfrm>
        <a:prstGeom prst="roundRect">
          <a:avLst>
            <a:gd name="adj" fmla="val 10000"/>
          </a:avLst>
        </a:prstGeom>
        <a:solidFill>
          <a:schemeClr val="accent2">
            <a:hueOff val="-7341125"/>
            <a:satOff val="32393"/>
            <a:lumOff val="-549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Improve reader comprehension</a:t>
          </a:r>
        </a:p>
      </dsp:txBody>
      <dsp:txXfrm>
        <a:off x="1135944" y="3002285"/>
        <a:ext cx="3273356" cy="2258404"/>
      </dsp:txXfrm>
    </dsp:sp>
    <dsp:sp modelId="{49CBD1CF-9617-8844-BA53-B0E0F3B44B9E}">
      <dsp:nvSpPr>
        <dsp:cNvPr id="0" name=""/>
        <dsp:cNvSpPr/>
      </dsp:nvSpPr>
      <dsp:spPr>
        <a:xfrm>
          <a:off x="4479563" y="1885824"/>
          <a:ext cx="1559303" cy="155930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0406" y="1885824"/>
        <a:ext cx="857617" cy="117337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85B01-1BAC-6641-A347-630410ACE9EB}" type="datetimeFigureOut">
              <a:rPr lang="en-US" smtClean="0"/>
              <a:t>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7942C-39BD-4445-8532-C670B8DC8581}" type="slidenum">
              <a:rPr lang="en-US" smtClean="0"/>
              <a:t>‹#›</a:t>
            </a:fld>
            <a:endParaRPr lang="en-US"/>
          </a:p>
        </p:txBody>
      </p:sp>
    </p:spTree>
    <p:extLst>
      <p:ext uri="{BB962C8B-B14F-4D97-AF65-F5344CB8AC3E}">
        <p14:creationId xmlns:p14="http://schemas.microsoft.com/office/powerpoint/2010/main" val="17843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7942C-39BD-4445-8532-C670B8DC8581}" type="slidenum">
              <a:rPr lang="en-US" smtClean="0"/>
              <a:t>1</a:t>
            </a:fld>
            <a:endParaRPr lang="en-US"/>
          </a:p>
        </p:txBody>
      </p:sp>
    </p:spTree>
    <p:extLst>
      <p:ext uri="{BB962C8B-B14F-4D97-AF65-F5344CB8AC3E}">
        <p14:creationId xmlns:p14="http://schemas.microsoft.com/office/powerpoint/2010/main" val="186335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7942C-39BD-4445-8532-C670B8DC8581}" type="slidenum">
              <a:rPr lang="en-US" smtClean="0"/>
              <a:t>2</a:t>
            </a:fld>
            <a:endParaRPr lang="en-US"/>
          </a:p>
        </p:txBody>
      </p:sp>
    </p:spTree>
    <p:extLst>
      <p:ext uri="{BB962C8B-B14F-4D97-AF65-F5344CB8AC3E}">
        <p14:creationId xmlns:p14="http://schemas.microsoft.com/office/powerpoint/2010/main" val="280642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7027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258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7713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0181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7311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80C50CD-E178-4744-9B35-B2F624D6C5E9}" type="datetimeFigureOut">
              <a:rPr lang="en-US" smtClean="0"/>
              <a:t>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0615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80C50CD-E178-4744-9B35-B2F624D6C5E9}" type="datetimeFigureOut">
              <a:rPr lang="en-US" smtClean="0"/>
              <a:t>10/20/25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5435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80C50CD-E178-4744-9B35-B2F624D6C5E9}" type="datetimeFigureOut">
              <a:rPr lang="en-US" smtClean="0"/>
              <a:t>10/20/25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0785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C50CD-E178-4744-9B35-B2F624D6C5E9}" type="datetimeFigureOut">
              <a:rPr lang="en-US" smtClean="0"/>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161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0C50CD-E178-4744-9B35-B2F624D6C5E9}" type="datetimeFigureOut">
              <a:rPr lang="en-US" smtClean="0"/>
              <a:t>10/20/25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9292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80C50CD-E178-4744-9B35-B2F624D6C5E9}" type="datetimeFigureOut">
              <a:rPr lang="en-US" smtClean="0"/>
              <a:t>10/20/25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4505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80C50CD-E178-4744-9B35-B2F624D6C5E9}" type="datetimeFigureOut">
              <a:rPr lang="en-US" smtClean="0"/>
              <a:pPr/>
              <a:t>10/20/25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48CC95F-0247-41B6-91CF-DC97C76A7088}" type="slidenum">
              <a:rPr lang="en-US" smtClean="0"/>
              <a:pPr/>
              <a:t>‹#›</a:t>
            </a:fld>
            <a:endParaRPr lang="en-US"/>
          </a:p>
        </p:txBody>
      </p:sp>
    </p:spTree>
    <p:extLst>
      <p:ext uri="{BB962C8B-B14F-4D97-AF65-F5344CB8AC3E}">
        <p14:creationId xmlns:p14="http://schemas.microsoft.com/office/powerpoint/2010/main" val="58581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3A5ADA7-6EFF-5C4E-02EE-A7F41BE6D7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999DF6E-2084-F64C-DDB1-033DFF2BCB9B}"/>
              </a:ext>
            </a:extLst>
          </p:cNvPr>
          <p:cNvSpPr>
            <a:spLocks noGrp="1"/>
          </p:cNvSpPr>
          <p:nvPr>
            <p:ph type="ctrTitle"/>
          </p:nvPr>
        </p:nvSpPr>
        <p:spPr>
          <a:xfrm>
            <a:off x="438909" y="978408"/>
            <a:ext cx="5534187" cy="3969960"/>
          </a:xfrm>
        </p:spPr>
        <p:txBody>
          <a:bodyPr anchor="t">
            <a:normAutofit/>
          </a:bodyPr>
          <a:lstStyle/>
          <a:p>
            <a:pPr>
              <a:lnSpc>
                <a:spcPct val="90000"/>
              </a:lnSpc>
            </a:pPr>
            <a:r>
              <a:rPr lang="en-US" sz="5100" dirty="0">
                <a:solidFill>
                  <a:schemeClr val="bg1"/>
                </a:solidFill>
              </a:rPr>
              <a:t>Bootcamp Writing 3: </a:t>
            </a:r>
            <a:br>
              <a:rPr lang="en-US" sz="5100" dirty="0">
                <a:solidFill>
                  <a:schemeClr val="bg1"/>
                </a:solidFill>
              </a:rPr>
            </a:br>
            <a:r>
              <a:rPr lang="en-US" sz="4000" dirty="0">
                <a:solidFill>
                  <a:schemeClr val="bg1"/>
                </a:solidFill>
              </a:rPr>
              <a:t>Knowledge Gap, Conciseness, </a:t>
            </a:r>
            <a:br>
              <a:rPr lang="en-US" sz="4000" dirty="0">
                <a:solidFill>
                  <a:schemeClr val="bg1"/>
                </a:solidFill>
              </a:rPr>
            </a:br>
            <a:r>
              <a:rPr lang="en-US" sz="4000" dirty="0">
                <a:solidFill>
                  <a:schemeClr val="bg1"/>
                </a:solidFill>
              </a:rPr>
              <a:t>&amp; Peer Review</a:t>
            </a:r>
            <a:endParaRPr lang="en-US" sz="5100" i="1" dirty="0">
              <a:solidFill>
                <a:schemeClr val="bg1"/>
              </a:solidFill>
            </a:endParaRPr>
          </a:p>
        </p:txBody>
      </p:sp>
      <p:sp>
        <p:nvSpPr>
          <p:cNvPr id="3" name="Subtitle 2">
            <a:extLst>
              <a:ext uri="{FF2B5EF4-FFF2-40B4-BE49-F238E27FC236}">
                <a16:creationId xmlns:a16="http://schemas.microsoft.com/office/drawing/2014/main" id="{D3FD0908-5212-22AD-27AF-AE6A2E1A2AAE}"/>
              </a:ext>
            </a:extLst>
          </p:cNvPr>
          <p:cNvSpPr>
            <a:spLocks noGrp="1"/>
          </p:cNvSpPr>
          <p:nvPr>
            <p:ph type="subTitle" idx="1"/>
          </p:nvPr>
        </p:nvSpPr>
        <p:spPr>
          <a:xfrm>
            <a:off x="438910" y="4350330"/>
            <a:ext cx="4673418" cy="1744156"/>
          </a:xfrm>
        </p:spPr>
        <p:txBody>
          <a:bodyPr anchor="b">
            <a:normAutofit lnSpcReduction="10000"/>
          </a:bodyPr>
          <a:lstStyle/>
          <a:p>
            <a:r>
              <a:rPr lang="en-US" dirty="0">
                <a:solidFill>
                  <a:schemeClr val="bg1"/>
                </a:solidFill>
              </a:rPr>
              <a:t>Rachel Walden, MS, ELS</a:t>
            </a:r>
          </a:p>
          <a:p>
            <a:r>
              <a:rPr lang="en-US" dirty="0">
                <a:solidFill>
                  <a:schemeClr val="bg1"/>
                </a:solidFill>
              </a:rPr>
              <a:t>Johns Hopkins School of Medicine</a:t>
            </a:r>
          </a:p>
          <a:p>
            <a:r>
              <a:rPr lang="en-US" dirty="0">
                <a:solidFill>
                  <a:schemeClr val="bg1"/>
                </a:solidFill>
              </a:rPr>
              <a:t>Dept. of Orthopaedic Surgery</a:t>
            </a:r>
          </a:p>
          <a:p>
            <a:r>
              <a:rPr lang="en-US" dirty="0">
                <a:solidFill>
                  <a:schemeClr val="bg1"/>
                </a:solidFill>
              </a:rPr>
              <a:t>October 21, 2025</a:t>
            </a:r>
          </a:p>
        </p:txBody>
      </p:sp>
      <p:pic>
        <p:nvPicPr>
          <p:cNvPr id="5" name="Picture 4">
            <a:extLst>
              <a:ext uri="{FF2B5EF4-FFF2-40B4-BE49-F238E27FC236}">
                <a16:creationId xmlns:a16="http://schemas.microsoft.com/office/drawing/2014/main" id="{B83EB51F-1DD5-7BD6-8CC8-E90B0ADD06DF}"/>
              </a:ext>
            </a:extLst>
          </p:cNvPr>
          <p:cNvPicPr>
            <a:picLocks noChangeAspect="1"/>
          </p:cNvPicPr>
          <p:nvPr/>
        </p:nvPicPr>
        <p:blipFill>
          <a:blip r:embed="rId4"/>
          <a:stretch>
            <a:fillRect/>
          </a:stretch>
        </p:blipFill>
        <p:spPr>
          <a:xfrm>
            <a:off x="9066726" y="-2"/>
            <a:ext cx="3333839" cy="2180331"/>
          </a:xfrm>
          <a:prstGeom prst="rect">
            <a:avLst/>
          </a:prstGeom>
        </p:spPr>
      </p:pic>
    </p:spTree>
    <p:extLst>
      <p:ext uri="{BB962C8B-B14F-4D97-AF65-F5344CB8AC3E}">
        <p14:creationId xmlns:p14="http://schemas.microsoft.com/office/powerpoint/2010/main" val="30833288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51B4DAAD-5935-E38E-1832-8509E21E7624}"/>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The gap</a:t>
            </a:r>
          </a:p>
        </p:txBody>
      </p:sp>
      <p:sp>
        <p:nvSpPr>
          <p:cNvPr id="13" name="Rectangle 12">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9E705E-9232-B146-BC3E-F9FEED677AB2}"/>
              </a:ext>
            </a:extLst>
          </p:cNvPr>
          <p:cNvSpPr>
            <a:spLocks noGrp="1"/>
          </p:cNvSpPr>
          <p:nvPr>
            <p:ph idx="1"/>
          </p:nvPr>
        </p:nvSpPr>
        <p:spPr>
          <a:xfrm>
            <a:off x="5289229" y="864108"/>
            <a:ext cx="5910677" cy="5120640"/>
          </a:xfrm>
        </p:spPr>
        <p:txBody>
          <a:bodyPr>
            <a:normAutofit/>
          </a:bodyPr>
          <a:lstStyle/>
          <a:p>
            <a:r>
              <a:rPr lang="en-US" sz="2400" dirty="0"/>
              <a:t>The gap statement follows what is known</a:t>
            </a:r>
          </a:p>
          <a:p>
            <a:pPr lvl="1"/>
            <a:r>
              <a:rPr lang="en-US" sz="2000" dirty="0"/>
              <a:t>We know A</a:t>
            </a:r>
          </a:p>
          <a:p>
            <a:pPr lvl="1"/>
            <a:r>
              <a:rPr lang="en-US" sz="2000" dirty="0"/>
              <a:t>We know B</a:t>
            </a:r>
          </a:p>
          <a:p>
            <a:pPr lvl="1"/>
            <a:r>
              <a:rPr lang="en-US" sz="2000" dirty="0"/>
              <a:t>And we know C</a:t>
            </a:r>
          </a:p>
          <a:p>
            <a:pPr lvl="1"/>
            <a:r>
              <a:rPr lang="en-US" sz="2000" dirty="0"/>
              <a:t>However, we do not know D</a:t>
            </a:r>
          </a:p>
          <a:p>
            <a:r>
              <a:rPr lang="en-US" sz="2400" dirty="0"/>
              <a:t>Tell readers why knowing D is important</a:t>
            </a:r>
          </a:p>
        </p:txBody>
      </p:sp>
      <p:sp>
        <p:nvSpPr>
          <p:cNvPr id="17" name="Rectangle 16">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1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2225-E7DF-FE4D-0DD2-2B9058938BBE}"/>
              </a:ext>
            </a:extLst>
          </p:cNvPr>
          <p:cNvSpPr>
            <a:spLocks noGrp="1"/>
          </p:cNvSpPr>
          <p:nvPr>
            <p:ph type="title"/>
          </p:nvPr>
        </p:nvSpPr>
        <p:spPr/>
        <p:txBody>
          <a:bodyPr/>
          <a:lstStyle/>
          <a:p>
            <a:r>
              <a:rPr lang="en-US" dirty="0"/>
              <a:t>Common pitfalls</a:t>
            </a:r>
          </a:p>
        </p:txBody>
      </p:sp>
      <p:sp>
        <p:nvSpPr>
          <p:cNvPr id="3" name="Content Placeholder 2">
            <a:extLst>
              <a:ext uri="{FF2B5EF4-FFF2-40B4-BE49-F238E27FC236}">
                <a16:creationId xmlns:a16="http://schemas.microsoft.com/office/drawing/2014/main" id="{3C6893FD-AA6A-159A-A26E-E5FEB7FF0970}"/>
              </a:ext>
            </a:extLst>
          </p:cNvPr>
          <p:cNvSpPr>
            <a:spLocks noGrp="1"/>
          </p:cNvSpPr>
          <p:nvPr>
            <p:ph idx="1"/>
          </p:nvPr>
        </p:nvSpPr>
        <p:spPr/>
        <p:txBody>
          <a:bodyPr>
            <a:normAutofit/>
          </a:bodyPr>
          <a:lstStyle/>
          <a:p>
            <a:r>
              <a:rPr lang="en-US" sz="2400" dirty="0"/>
              <a:t>“Little is known about…”</a:t>
            </a:r>
          </a:p>
          <a:p>
            <a:r>
              <a:rPr lang="en-US" sz="2400" dirty="0"/>
              <a:t>“Few studies have been conducted on…”</a:t>
            </a:r>
          </a:p>
          <a:p>
            <a:r>
              <a:rPr lang="en-US" sz="2400" dirty="0"/>
              <a:t>“No studies have reported on…”</a:t>
            </a:r>
          </a:p>
          <a:p>
            <a:endParaRPr lang="en-US" sz="2400" dirty="0"/>
          </a:p>
        </p:txBody>
      </p:sp>
      <p:sp>
        <p:nvSpPr>
          <p:cNvPr id="4" name="TextBox 3">
            <a:extLst>
              <a:ext uri="{FF2B5EF4-FFF2-40B4-BE49-F238E27FC236}">
                <a16:creationId xmlns:a16="http://schemas.microsoft.com/office/drawing/2014/main" id="{358F5A23-6959-3D3F-00E5-4468B851C8F2}"/>
              </a:ext>
            </a:extLst>
          </p:cNvPr>
          <p:cNvSpPr txBox="1"/>
          <p:nvPr/>
        </p:nvSpPr>
        <p:spPr>
          <a:xfrm>
            <a:off x="36084" y="6569246"/>
            <a:ext cx="1576137" cy="276726"/>
          </a:xfrm>
          <a:prstGeom prst="rect">
            <a:avLst/>
          </a:prstGeom>
          <a:noFill/>
        </p:spPr>
        <p:txBody>
          <a:bodyPr wrap="square" rtlCol="0">
            <a:spAutoFit/>
          </a:bodyPr>
          <a:lstStyle/>
          <a:p>
            <a:r>
              <a:rPr lang="en-US" sz="1200" dirty="0">
                <a:solidFill>
                  <a:schemeClr val="tx2"/>
                </a:solidFill>
              </a:rPr>
              <a:t>©2025 Rachel Walden</a:t>
            </a:r>
          </a:p>
        </p:txBody>
      </p:sp>
    </p:spTree>
    <p:extLst>
      <p:ext uri="{BB962C8B-B14F-4D97-AF65-F5344CB8AC3E}">
        <p14:creationId xmlns:p14="http://schemas.microsoft.com/office/powerpoint/2010/main" val="340494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FB92-8701-A6F3-4DBB-39C018355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A1CE1-942F-1A2C-9206-9D077632FAF8}"/>
              </a:ext>
            </a:extLst>
          </p:cNvPr>
          <p:cNvSpPr>
            <a:spLocks noGrp="1"/>
          </p:cNvSpPr>
          <p:nvPr>
            <p:ph type="title"/>
          </p:nvPr>
        </p:nvSpPr>
        <p:spPr/>
        <p:txBody>
          <a:bodyPr/>
          <a:lstStyle/>
          <a:p>
            <a:r>
              <a:rPr lang="en-US" dirty="0"/>
              <a:t>Common pitfalls</a:t>
            </a:r>
          </a:p>
        </p:txBody>
      </p:sp>
      <p:sp>
        <p:nvSpPr>
          <p:cNvPr id="3" name="Content Placeholder 2">
            <a:extLst>
              <a:ext uri="{FF2B5EF4-FFF2-40B4-BE49-F238E27FC236}">
                <a16:creationId xmlns:a16="http://schemas.microsoft.com/office/drawing/2014/main" id="{41A943D2-CAD4-85D3-13E3-13B3CA69B6D3}"/>
              </a:ext>
            </a:extLst>
          </p:cNvPr>
          <p:cNvSpPr>
            <a:spLocks noGrp="1"/>
          </p:cNvSpPr>
          <p:nvPr>
            <p:ph idx="1"/>
          </p:nvPr>
        </p:nvSpPr>
        <p:spPr/>
        <p:txBody>
          <a:bodyPr>
            <a:normAutofit/>
          </a:bodyPr>
          <a:lstStyle/>
          <a:p>
            <a:r>
              <a:rPr lang="en-US" sz="2400" dirty="0">
                <a:solidFill>
                  <a:schemeClr val="accent5"/>
                </a:solidFill>
              </a:rPr>
              <a:t>“Little is known about…”</a:t>
            </a:r>
          </a:p>
          <a:p>
            <a:r>
              <a:rPr lang="en-US" sz="2400" dirty="0">
                <a:solidFill>
                  <a:schemeClr val="tx2"/>
                </a:solidFill>
              </a:rPr>
              <a:t>“Few studies have been conducted on…”</a:t>
            </a:r>
          </a:p>
          <a:p>
            <a:r>
              <a:rPr lang="en-US" sz="2400" dirty="0"/>
              <a:t>“No studies have reported on…”</a:t>
            </a:r>
          </a:p>
          <a:p>
            <a:endParaRPr lang="en-US" sz="2400" dirty="0"/>
          </a:p>
        </p:txBody>
      </p:sp>
      <p:sp>
        <p:nvSpPr>
          <p:cNvPr id="4" name="Line Callout 2 3">
            <a:extLst>
              <a:ext uri="{FF2B5EF4-FFF2-40B4-BE49-F238E27FC236}">
                <a16:creationId xmlns:a16="http://schemas.microsoft.com/office/drawing/2014/main" id="{B98D1539-0ACF-A8EE-701D-827A2CF69EA9}"/>
              </a:ext>
            </a:extLst>
          </p:cNvPr>
          <p:cNvSpPr/>
          <p:nvPr/>
        </p:nvSpPr>
        <p:spPr>
          <a:xfrm>
            <a:off x="7300210" y="1093431"/>
            <a:ext cx="3762531" cy="1319560"/>
          </a:xfrm>
          <a:prstGeom prst="borderCallout2">
            <a:avLst>
              <a:gd name="adj1" fmla="val 18750"/>
              <a:gd name="adj2" fmla="val -8333"/>
              <a:gd name="adj3" fmla="val 18750"/>
              <a:gd name="adj4" fmla="val -16667"/>
              <a:gd name="adj5" fmla="val 103412"/>
              <a:gd name="adj6" fmla="val -470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Indicates that </a:t>
            </a:r>
            <a:r>
              <a:rPr lang="en-US" i="1" dirty="0"/>
              <a:t>something</a:t>
            </a:r>
            <a:r>
              <a:rPr lang="en-US" dirty="0"/>
              <a:t> is known. Therefore, you must briefly describe &amp; critique that knowledge</a:t>
            </a:r>
          </a:p>
        </p:txBody>
      </p:sp>
      <p:sp>
        <p:nvSpPr>
          <p:cNvPr id="5" name="TextBox 4">
            <a:extLst>
              <a:ext uri="{FF2B5EF4-FFF2-40B4-BE49-F238E27FC236}">
                <a16:creationId xmlns:a16="http://schemas.microsoft.com/office/drawing/2014/main" id="{36DB82E4-989A-C624-9243-C9E9C7CAA6A6}"/>
              </a:ext>
            </a:extLst>
          </p:cNvPr>
          <p:cNvSpPr txBox="1"/>
          <p:nvPr/>
        </p:nvSpPr>
        <p:spPr>
          <a:xfrm>
            <a:off x="36084" y="6569246"/>
            <a:ext cx="1576137" cy="276726"/>
          </a:xfrm>
          <a:prstGeom prst="rect">
            <a:avLst/>
          </a:prstGeom>
          <a:noFill/>
        </p:spPr>
        <p:txBody>
          <a:bodyPr wrap="square" rtlCol="0">
            <a:spAutoFit/>
          </a:bodyPr>
          <a:lstStyle/>
          <a:p>
            <a:r>
              <a:rPr lang="en-US" sz="1200" dirty="0">
                <a:solidFill>
                  <a:schemeClr val="tx2"/>
                </a:solidFill>
              </a:rPr>
              <a:t>©2025 Rachel Walden</a:t>
            </a:r>
          </a:p>
        </p:txBody>
      </p:sp>
    </p:spTree>
    <p:extLst>
      <p:ext uri="{BB962C8B-B14F-4D97-AF65-F5344CB8AC3E}">
        <p14:creationId xmlns:p14="http://schemas.microsoft.com/office/powerpoint/2010/main" val="54777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A74D-0597-2B95-2959-10F0BD360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B91E1-4E01-84A3-BF7B-60A7C1B80711}"/>
              </a:ext>
            </a:extLst>
          </p:cNvPr>
          <p:cNvSpPr>
            <a:spLocks noGrp="1"/>
          </p:cNvSpPr>
          <p:nvPr>
            <p:ph type="title"/>
          </p:nvPr>
        </p:nvSpPr>
        <p:spPr/>
        <p:txBody>
          <a:bodyPr/>
          <a:lstStyle/>
          <a:p>
            <a:r>
              <a:rPr lang="en-US" dirty="0"/>
              <a:t>Common pitfalls</a:t>
            </a:r>
          </a:p>
        </p:txBody>
      </p:sp>
      <p:sp>
        <p:nvSpPr>
          <p:cNvPr id="3" name="Content Placeholder 2">
            <a:extLst>
              <a:ext uri="{FF2B5EF4-FFF2-40B4-BE49-F238E27FC236}">
                <a16:creationId xmlns:a16="http://schemas.microsoft.com/office/drawing/2014/main" id="{9AA7BF81-BD66-74C8-264F-8936164C3309}"/>
              </a:ext>
            </a:extLst>
          </p:cNvPr>
          <p:cNvSpPr>
            <a:spLocks noGrp="1"/>
          </p:cNvSpPr>
          <p:nvPr>
            <p:ph idx="1"/>
          </p:nvPr>
        </p:nvSpPr>
        <p:spPr/>
        <p:txBody>
          <a:bodyPr>
            <a:normAutofit/>
          </a:bodyPr>
          <a:lstStyle/>
          <a:p>
            <a:r>
              <a:rPr lang="en-US" sz="2400" dirty="0">
                <a:solidFill>
                  <a:schemeClr val="tx2"/>
                </a:solidFill>
              </a:rPr>
              <a:t>“Little is known about…”</a:t>
            </a:r>
          </a:p>
          <a:p>
            <a:r>
              <a:rPr lang="en-US" sz="2400" dirty="0">
                <a:solidFill>
                  <a:schemeClr val="accent5"/>
                </a:solidFill>
              </a:rPr>
              <a:t>“Few studies have been conducted on…”</a:t>
            </a:r>
          </a:p>
          <a:p>
            <a:r>
              <a:rPr lang="en-US" sz="2400" dirty="0"/>
              <a:t>“No studies have reported on…”</a:t>
            </a:r>
          </a:p>
          <a:p>
            <a:endParaRPr lang="en-US" sz="2400" dirty="0"/>
          </a:p>
        </p:txBody>
      </p:sp>
      <p:sp>
        <p:nvSpPr>
          <p:cNvPr id="4" name="Line Callout 2 3">
            <a:extLst>
              <a:ext uri="{FF2B5EF4-FFF2-40B4-BE49-F238E27FC236}">
                <a16:creationId xmlns:a16="http://schemas.microsoft.com/office/drawing/2014/main" id="{F0E0728E-08EE-1DC3-BE67-1F82DFA29A7C}"/>
              </a:ext>
            </a:extLst>
          </p:cNvPr>
          <p:cNvSpPr/>
          <p:nvPr/>
        </p:nvSpPr>
        <p:spPr>
          <a:xfrm>
            <a:off x="8604355" y="1753848"/>
            <a:ext cx="2848131" cy="1123837"/>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Cite those studies and briefly describe their findings</a:t>
            </a:r>
          </a:p>
        </p:txBody>
      </p:sp>
      <p:sp>
        <p:nvSpPr>
          <p:cNvPr id="5" name="TextBox 4">
            <a:extLst>
              <a:ext uri="{FF2B5EF4-FFF2-40B4-BE49-F238E27FC236}">
                <a16:creationId xmlns:a16="http://schemas.microsoft.com/office/drawing/2014/main" id="{982FD193-A6F3-6049-0063-E30CF8923AE5}"/>
              </a:ext>
            </a:extLst>
          </p:cNvPr>
          <p:cNvSpPr txBox="1"/>
          <p:nvPr/>
        </p:nvSpPr>
        <p:spPr>
          <a:xfrm>
            <a:off x="36084" y="6569246"/>
            <a:ext cx="1576137" cy="276726"/>
          </a:xfrm>
          <a:prstGeom prst="rect">
            <a:avLst/>
          </a:prstGeom>
          <a:noFill/>
        </p:spPr>
        <p:txBody>
          <a:bodyPr wrap="square" rtlCol="0">
            <a:spAutoFit/>
          </a:bodyPr>
          <a:lstStyle/>
          <a:p>
            <a:r>
              <a:rPr lang="en-US" sz="1200" dirty="0">
                <a:solidFill>
                  <a:schemeClr val="tx2"/>
                </a:solidFill>
              </a:rPr>
              <a:t>©2025 Rachel Walden</a:t>
            </a:r>
          </a:p>
        </p:txBody>
      </p:sp>
    </p:spTree>
    <p:extLst>
      <p:ext uri="{BB962C8B-B14F-4D97-AF65-F5344CB8AC3E}">
        <p14:creationId xmlns:p14="http://schemas.microsoft.com/office/powerpoint/2010/main" val="279649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A14E-1F31-6DEA-0AF6-C2B458096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D0D7C-7EBD-2971-0F27-D337028448C8}"/>
              </a:ext>
            </a:extLst>
          </p:cNvPr>
          <p:cNvSpPr>
            <a:spLocks noGrp="1"/>
          </p:cNvSpPr>
          <p:nvPr>
            <p:ph type="title"/>
          </p:nvPr>
        </p:nvSpPr>
        <p:spPr/>
        <p:txBody>
          <a:bodyPr/>
          <a:lstStyle/>
          <a:p>
            <a:r>
              <a:rPr lang="en-US" dirty="0"/>
              <a:t>Common pitfalls</a:t>
            </a:r>
          </a:p>
        </p:txBody>
      </p:sp>
      <p:sp>
        <p:nvSpPr>
          <p:cNvPr id="3" name="Content Placeholder 2">
            <a:extLst>
              <a:ext uri="{FF2B5EF4-FFF2-40B4-BE49-F238E27FC236}">
                <a16:creationId xmlns:a16="http://schemas.microsoft.com/office/drawing/2014/main" id="{6258E6EF-985D-BBD7-34D2-FD14DF747F65}"/>
              </a:ext>
            </a:extLst>
          </p:cNvPr>
          <p:cNvSpPr>
            <a:spLocks noGrp="1"/>
          </p:cNvSpPr>
          <p:nvPr>
            <p:ph idx="1"/>
          </p:nvPr>
        </p:nvSpPr>
        <p:spPr/>
        <p:txBody>
          <a:bodyPr>
            <a:normAutofit/>
          </a:bodyPr>
          <a:lstStyle/>
          <a:p>
            <a:r>
              <a:rPr lang="en-US" sz="2400" dirty="0">
                <a:solidFill>
                  <a:schemeClr val="tx2"/>
                </a:solidFill>
              </a:rPr>
              <a:t>“Little is known about…”</a:t>
            </a:r>
          </a:p>
          <a:p>
            <a:r>
              <a:rPr lang="en-US" sz="2400" dirty="0">
                <a:solidFill>
                  <a:schemeClr val="tx2"/>
                </a:solidFill>
              </a:rPr>
              <a:t>“Few studies have been conducted on…”</a:t>
            </a:r>
          </a:p>
          <a:p>
            <a:r>
              <a:rPr lang="en-US" sz="2400" dirty="0">
                <a:solidFill>
                  <a:schemeClr val="accent5"/>
                </a:solidFill>
              </a:rPr>
              <a:t>“No studies have reported on…”</a:t>
            </a:r>
          </a:p>
          <a:p>
            <a:endParaRPr lang="en-US" sz="2400" dirty="0"/>
          </a:p>
        </p:txBody>
      </p:sp>
      <p:sp>
        <p:nvSpPr>
          <p:cNvPr id="4" name="Line Callout 2 3">
            <a:extLst>
              <a:ext uri="{FF2B5EF4-FFF2-40B4-BE49-F238E27FC236}">
                <a16:creationId xmlns:a16="http://schemas.microsoft.com/office/drawing/2014/main" id="{AF37A0CE-048F-2B5A-E31F-E659A4BB80EE}"/>
              </a:ext>
            </a:extLst>
          </p:cNvPr>
          <p:cNvSpPr/>
          <p:nvPr/>
        </p:nvSpPr>
        <p:spPr>
          <a:xfrm>
            <a:off x="7526868" y="4122294"/>
            <a:ext cx="2396621" cy="734519"/>
          </a:xfrm>
          <a:prstGeom prst="borderCallout2">
            <a:avLst>
              <a:gd name="adj1" fmla="val 18750"/>
              <a:gd name="adj2" fmla="val -8333"/>
              <a:gd name="adj3" fmla="val 18750"/>
              <a:gd name="adj4" fmla="val -16667"/>
              <a:gd name="adj5" fmla="val -23551"/>
              <a:gd name="adj6" fmla="val -524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a:t>
            </a:r>
            <a:r>
              <a:rPr lang="en-US" i="1" dirty="0"/>
              <a:t>your</a:t>
            </a:r>
            <a:r>
              <a:rPr lang="en-US" dirty="0"/>
              <a:t> available evidence?</a:t>
            </a:r>
          </a:p>
        </p:txBody>
      </p:sp>
      <p:sp>
        <p:nvSpPr>
          <p:cNvPr id="5" name="TextBox 4">
            <a:extLst>
              <a:ext uri="{FF2B5EF4-FFF2-40B4-BE49-F238E27FC236}">
                <a16:creationId xmlns:a16="http://schemas.microsoft.com/office/drawing/2014/main" id="{9BE7B759-D5CF-3C1E-F4A0-86A195C27358}"/>
              </a:ext>
            </a:extLst>
          </p:cNvPr>
          <p:cNvSpPr txBox="1"/>
          <p:nvPr/>
        </p:nvSpPr>
        <p:spPr>
          <a:xfrm>
            <a:off x="36084" y="6569246"/>
            <a:ext cx="1576137" cy="276726"/>
          </a:xfrm>
          <a:prstGeom prst="rect">
            <a:avLst/>
          </a:prstGeom>
          <a:noFill/>
        </p:spPr>
        <p:txBody>
          <a:bodyPr wrap="square" rtlCol="0">
            <a:spAutoFit/>
          </a:bodyPr>
          <a:lstStyle/>
          <a:p>
            <a:r>
              <a:rPr lang="en-US" sz="1200" dirty="0">
                <a:solidFill>
                  <a:schemeClr val="tx2"/>
                </a:solidFill>
              </a:rPr>
              <a:t>©2025 Rachel Walden</a:t>
            </a:r>
          </a:p>
        </p:txBody>
      </p:sp>
    </p:spTree>
    <p:extLst>
      <p:ext uri="{BB962C8B-B14F-4D97-AF65-F5344CB8AC3E}">
        <p14:creationId xmlns:p14="http://schemas.microsoft.com/office/powerpoint/2010/main" val="7484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09D36375-10CF-4BCB-83A0-471B053D8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2DF315-8C60-424C-8737-1A5E8FDC8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89618E-51E9-7AD9-98E4-3AF4B1B1C323}"/>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dirty="0">
                <a:solidFill>
                  <a:srgbClr val="FFFFFF"/>
                </a:solidFill>
              </a:rPr>
              <a:t>Historic example</a:t>
            </a:r>
          </a:p>
        </p:txBody>
      </p:sp>
      <p:sp>
        <p:nvSpPr>
          <p:cNvPr id="3" name="Text Placeholder 2">
            <a:extLst>
              <a:ext uri="{FF2B5EF4-FFF2-40B4-BE49-F238E27FC236}">
                <a16:creationId xmlns:a16="http://schemas.microsoft.com/office/drawing/2014/main" id="{1F6466BD-17BD-F757-E58E-9BB512B2E3E2}"/>
              </a:ext>
            </a:extLst>
          </p:cNvPr>
          <p:cNvSpPr>
            <a:spLocks noGrp="1"/>
          </p:cNvSpPr>
          <p:nvPr>
            <p:ph type="body" idx="1"/>
          </p:nvPr>
        </p:nvSpPr>
        <p:spPr>
          <a:xfrm>
            <a:off x="1100014" y="5666792"/>
            <a:ext cx="10180696" cy="542592"/>
          </a:xfrm>
        </p:spPr>
        <p:txBody>
          <a:bodyPr vert="horz" lIns="91440" tIns="45720" rIns="91440" bIns="45720" rtlCol="0" anchor="t">
            <a:normAutofit/>
          </a:bodyPr>
          <a:lstStyle/>
          <a:p>
            <a:r>
              <a:rPr lang="en-US" dirty="0">
                <a:solidFill>
                  <a:schemeClr val="accent1">
                    <a:lumMod val="20000"/>
                    <a:lumOff val="80000"/>
                  </a:schemeClr>
                </a:solidFill>
              </a:rPr>
              <a:t>Discovery of </a:t>
            </a:r>
            <a:r>
              <a:rPr lang="en-US" i="1" dirty="0">
                <a:solidFill>
                  <a:schemeClr val="accent1">
                    <a:lumMod val="20000"/>
                    <a:lumOff val="80000"/>
                  </a:schemeClr>
                </a:solidFill>
              </a:rPr>
              <a:t>Helicobacter pylori </a:t>
            </a:r>
            <a:r>
              <a:rPr lang="en-US" dirty="0">
                <a:solidFill>
                  <a:schemeClr val="accent1">
                    <a:lumMod val="20000"/>
                    <a:lumOff val="80000"/>
                  </a:schemeClr>
                </a:solidFill>
              </a:rPr>
              <a:t>as the cause of peptic ulcers</a:t>
            </a:r>
          </a:p>
        </p:txBody>
      </p:sp>
      <p:pic>
        <p:nvPicPr>
          <p:cNvPr id="6" name="Picture 5">
            <a:extLst>
              <a:ext uri="{FF2B5EF4-FFF2-40B4-BE49-F238E27FC236}">
                <a16:creationId xmlns:a16="http://schemas.microsoft.com/office/drawing/2014/main" id="{CE2D3782-5DEA-B612-A590-9825D533726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069847" y="484632"/>
            <a:ext cx="10637520" cy="3556755"/>
          </a:xfrm>
          <a:prstGeom prst="rect">
            <a:avLst/>
          </a:prstGeom>
        </p:spPr>
      </p:pic>
    </p:spTree>
    <p:extLst>
      <p:ext uri="{BB962C8B-B14F-4D97-AF65-F5344CB8AC3E}">
        <p14:creationId xmlns:p14="http://schemas.microsoft.com/office/powerpoint/2010/main" val="336061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EBBD-FC31-4B13-7E17-DEF8E75368D6}"/>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895CEEBF-D947-67FD-88DC-936373242278}"/>
              </a:ext>
            </a:extLst>
          </p:cNvPr>
          <p:cNvSpPr>
            <a:spLocks noGrp="1"/>
          </p:cNvSpPr>
          <p:nvPr>
            <p:ph idx="1"/>
          </p:nvPr>
        </p:nvSpPr>
        <p:spPr/>
        <p:txBody>
          <a:bodyPr>
            <a:normAutofit/>
          </a:bodyPr>
          <a:lstStyle/>
          <a:p>
            <a:pPr marL="0" indent="0">
              <a:buNone/>
            </a:pPr>
            <a:r>
              <a:rPr lang="en-US" sz="2400" b="1" dirty="0"/>
              <a:t>Introduction</a:t>
            </a:r>
          </a:p>
          <a:p>
            <a:pPr marL="0" indent="0">
              <a:buNone/>
            </a:pPr>
            <a:r>
              <a:rPr lang="en-US" sz="2400" dirty="0"/>
              <a:t>Gastric spiral bacteria have been repeatedly observed, reported, and then forgotten for at least 45 years.</a:t>
            </a:r>
            <a:r>
              <a:rPr lang="en-US" sz="2400" baseline="30000" dirty="0"/>
              <a:t>1-3</a:t>
            </a:r>
            <a:r>
              <a:rPr lang="en-US" sz="2400" dirty="0"/>
              <a:t> In 1940 </a:t>
            </a:r>
            <a:r>
              <a:rPr lang="en-US" sz="2400" dirty="0" err="1"/>
              <a:t>Freedburg</a:t>
            </a:r>
            <a:r>
              <a:rPr lang="en-US" sz="2400" dirty="0"/>
              <a:t> and Barron stated that “spirochaetes” could be found in up to 37% of gastrectomy specimens,</a:t>
            </a:r>
            <a:r>
              <a:rPr lang="en-US" sz="2400" baseline="30000" dirty="0"/>
              <a:t>4</a:t>
            </a:r>
            <a:r>
              <a:rPr lang="en-US" sz="2400" dirty="0"/>
              <a:t> but examination of gastric suction biopsy material failed to confirm these findings.</a:t>
            </a:r>
            <a:r>
              <a:rPr lang="en-US" sz="2400" baseline="30000" dirty="0"/>
              <a:t>5</a:t>
            </a:r>
            <a:endParaRPr lang="en-US" sz="2400" dirty="0"/>
          </a:p>
        </p:txBody>
      </p:sp>
      <p:sp>
        <p:nvSpPr>
          <p:cNvPr id="4" name="TextBox 3">
            <a:extLst>
              <a:ext uri="{FF2B5EF4-FFF2-40B4-BE49-F238E27FC236}">
                <a16:creationId xmlns:a16="http://schemas.microsoft.com/office/drawing/2014/main" id="{8B014551-BF1E-DFE0-F3C9-C6DF2BE4D126}"/>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pic>
        <p:nvPicPr>
          <p:cNvPr id="5" name="Picture 4">
            <a:extLst>
              <a:ext uri="{FF2B5EF4-FFF2-40B4-BE49-F238E27FC236}">
                <a16:creationId xmlns:a16="http://schemas.microsoft.com/office/drawing/2014/main" id="{93573432-DC27-A73D-E20D-97948464EBA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50608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72FC0-1A12-13AD-B54F-1165F7E0D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EF909-1CC8-F102-3CF0-87587CDC9306}"/>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1348C7EC-AFA3-018B-FE85-1A20A14512DE}"/>
              </a:ext>
            </a:extLst>
          </p:cNvPr>
          <p:cNvSpPr>
            <a:spLocks noGrp="1"/>
          </p:cNvSpPr>
          <p:nvPr>
            <p:ph idx="1"/>
          </p:nvPr>
        </p:nvSpPr>
        <p:spPr/>
        <p:txBody>
          <a:bodyPr>
            <a:normAutofit/>
          </a:bodyPr>
          <a:lstStyle/>
          <a:p>
            <a:pPr marL="0" indent="0">
              <a:buNone/>
            </a:pPr>
            <a:r>
              <a:rPr lang="en-US" sz="2400" b="1" dirty="0"/>
              <a:t>Introduction</a:t>
            </a:r>
          </a:p>
          <a:p>
            <a:pPr marL="0" indent="0">
              <a:buNone/>
            </a:pPr>
            <a:r>
              <a:rPr lang="en-US" sz="2400" dirty="0">
                <a:solidFill>
                  <a:schemeClr val="accent5"/>
                </a:solidFill>
              </a:rPr>
              <a:t>Gastric spiral bacteria have been repeatedly observed, reported, </a:t>
            </a:r>
            <a:r>
              <a:rPr lang="en-US" sz="2400" dirty="0"/>
              <a:t>and then forgotten for at least 45 years.</a:t>
            </a:r>
            <a:r>
              <a:rPr lang="en-US" sz="2400" baseline="30000" dirty="0"/>
              <a:t>1-3</a:t>
            </a:r>
            <a:r>
              <a:rPr lang="en-US" sz="2400" dirty="0"/>
              <a:t> In 1940 </a:t>
            </a:r>
            <a:r>
              <a:rPr lang="en-US" sz="2400" dirty="0" err="1"/>
              <a:t>Freedburg</a:t>
            </a:r>
            <a:r>
              <a:rPr lang="en-US" sz="2400" dirty="0"/>
              <a:t> and Barron stated that “spirochaetes” could be found in up to 37% of gastrectomy specimens,</a:t>
            </a:r>
            <a:r>
              <a:rPr lang="en-US" sz="2400" baseline="30000" dirty="0"/>
              <a:t>4</a:t>
            </a:r>
            <a:r>
              <a:rPr lang="en-US" sz="2400" dirty="0"/>
              <a:t> but examination of gastric suction biopsy material failed to confirm these findings.</a:t>
            </a:r>
            <a:r>
              <a:rPr lang="en-US" sz="2400" baseline="30000" dirty="0"/>
              <a:t>5</a:t>
            </a:r>
            <a:endParaRPr lang="en-US" sz="2400" dirty="0"/>
          </a:p>
        </p:txBody>
      </p:sp>
      <p:sp>
        <p:nvSpPr>
          <p:cNvPr id="4" name="TextBox 3">
            <a:extLst>
              <a:ext uri="{FF2B5EF4-FFF2-40B4-BE49-F238E27FC236}">
                <a16:creationId xmlns:a16="http://schemas.microsoft.com/office/drawing/2014/main" id="{33E26AF4-FE86-FBAD-5336-9D4D65264D88}"/>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64C3F5B8-7E07-FB2E-0863-754C1D3281FD}"/>
              </a:ext>
            </a:extLst>
          </p:cNvPr>
          <p:cNvSpPr/>
          <p:nvPr/>
        </p:nvSpPr>
        <p:spPr>
          <a:xfrm>
            <a:off x="7526868" y="1588956"/>
            <a:ext cx="1871965" cy="809469"/>
          </a:xfrm>
          <a:prstGeom prst="borderCallout2">
            <a:avLst>
              <a:gd name="adj1" fmla="val 18750"/>
              <a:gd name="adj2" fmla="val -8333"/>
              <a:gd name="adj3" fmla="val 18750"/>
              <a:gd name="adj4" fmla="val -16667"/>
              <a:gd name="adj5" fmla="val 125615"/>
              <a:gd name="adj6" fmla="val -482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#1</a:t>
            </a:r>
          </a:p>
        </p:txBody>
      </p:sp>
      <p:pic>
        <p:nvPicPr>
          <p:cNvPr id="6" name="Picture 5">
            <a:extLst>
              <a:ext uri="{FF2B5EF4-FFF2-40B4-BE49-F238E27FC236}">
                <a16:creationId xmlns:a16="http://schemas.microsoft.com/office/drawing/2014/main" id="{CB8DADD5-AC21-89A2-1340-AAB1FB1647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03394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2063-6E21-BA01-8257-65B87285B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D397F-4BBA-6352-9734-9C6BEF1DC2B6}"/>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07DD61EC-5FBF-7AD0-648A-FB4398D60D00}"/>
              </a:ext>
            </a:extLst>
          </p:cNvPr>
          <p:cNvSpPr>
            <a:spLocks noGrp="1"/>
          </p:cNvSpPr>
          <p:nvPr>
            <p:ph idx="1"/>
          </p:nvPr>
        </p:nvSpPr>
        <p:spPr/>
        <p:txBody>
          <a:bodyPr>
            <a:normAutofit/>
          </a:bodyPr>
          <a:lstStyle/>
          <a:p>
            <a:pPr marL="0" indent="0">
              <a:buNone/>
            </a:pPr>
            <a:r>
              <a:rPr lang="en-US" sz="2400" b="1" dirty="0"/>
              <a:t>Introduction</a:t>
            </a:r>
          </a:p>
          <a:p>
            <a:pPr marL="0" indent="0">
              <a:buNone/>
            </a:pPr>
            <a:r>
              <a:rPr lang="en-US" sz="2400" dirty="0"/>
              <a:t>Gastric spiral bacteria have been repeatedly observed, reported, </a:t>
            </a:r>
            <a:r>
              <a:rPr lang="en-US" sz="2400" dirty="0">
                <a:solidFill>
                  <a:schemeClr val="accent2">
                    <a:lumMod val="75000"/>
                  </a:schemeClr>
                </a:solidFill>
              </a:rPr>
              <a:t>and then forgotten for at least 45 years</a:t>
            </a:r>
            <a:r>
              <a:rPr lang="en-US" sz="2400" dirty="0"/>
              <a:t>.</a:t>
            </a:r>
            <a:r>
              <a:rPr lang="en-US" sz="2400" baseline="30000" dirty="0"/>
              <a:t>1-3</a:t>
            </a:r>
            <a:r>
              <a:rPr lang="en-US" sz="2400" dirty="0"/>
              <a:t> In 1940 </a:t>
            </a:r>
            <a:r>
              <a:rPr lang="en-US" sz="2400" dirty="0" err="1"/>
              <a:t>Freedburg</a:t>
            </a:r>
            <a:r>
              <a:rPr lang="en-US" sz="2400" dirty="0"/>
              <a:t> and Barron stated that “spirochaetes” could be found in up to 37% of gastrectomy specimens,</a:t>
            </a:r>
            <a:r>
              <a:rPr lang="en-US" sz="2400" baseline="30000" dirty="0"/>
              <a:t>4</a:t>
            </a:r>
            <a:r>
              <a:rPr lang="en-US" sz="2400" dirty="0"/>
              <a:t> but examination of gastric suction biopsy material failed to confirm these findings.</a:t>
            </a:r>
            <a:r>
              <a:rPr lang="en-US" sz="2400" baseline="30000" dirty="0"/>
              <a:t>5</a:t>
            </a:r>
            <a:endParaRPr lang="en-US" sz="2400" dirty="0"/>
          </a:p>
        </p:txBody>
      </p:sp>
      <p:sp>
        <p:nvSpPr>
          <p:cNvPr id="4" name="TextBox 3">
            <a:extLst>
              <a:ext uri="{FF2B5EF4-FFF2-40B4-BE49-F238E27FC236}">
                <a16:creationId xmlns:a16="http://schemas.microsoft.com/office/drawing/2014/main" id="{F0C94BC3-B72E-EE86-BE8E-E1C10C2DACCC}"/>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827FDE22-D92B-5160-3436-25E40C838C8E}"/>
              </a:ext>
            </a:extLst>
          </p:cNvPr>
          <p:cNvSpPr/>
          <p:nvPr/>
        </p:nvSpPr>
        <p:spPr>
          <a:xfrm>
            <a:off x="8471994" y="1673623"/>
            <a:ext cx="1871965" cy="809469"/>
          </a:xfrm>
          <a:prstGeom prst="borderCallout2">
            <a:avLst>
              <a:gd name="adj1" fmla="val 18750"/>
              <a:gd name="adj2" fmla="val -8333"/>
              <a:gd name="adj3" fmla="val 18750"/>
              <a:gd name="adj4" fmla="val -16667"/>
              <a:gd name="adj5" fmla="val 165361"/>
              <a:gd name="adj6" fmla="val -68200"/>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Deficit</a:t>
            </a:r>
          </a:p>
        </p:txBody>
      </p:sp>
      <p:pic>
        <p:nvPicPr>
          <p:cNvPr id="6" name="Picture 5">
            <a:extLst>
              <a:ext uri="{FF2B5EF4-FFF2-40B4-BE49-F238E27FC236}">
                <a16:creationId xmlns:a16="http://schemas.microsoft.com/office/drawing/2014/main" id="{646182F2-DD25-D945-BBD8-8357389A3A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46577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0E1A1-863B-C0BB-B059-B446BBBDF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E94BE-9C01-258D-27E6-11A63CF2B6CC}"/>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CBB431E0-5A77-CEAB-7D1A-206392DEC8BE}"/>
              </a:ext>
            </a:extLst>
          </p:cNvPr>
          <p:cNvSpPr>
            <a:spLocks noGrp="1"/>
          </p:cNvSpPr>
          <p:nvPr>
            <p:ph idx="1"/>
          </p:nvPr>
        </p:nvSpPr>
        <p:spPr/>
        <p:txBody>
          <a:bodyPr>
            <a:normAutofit/>
          </a:bodyPr>
          <a:lstStyle/>
          <a:p>
            <a:pPr marL="0" indent="0">
              <a:buNone/>
            </a:pPr>
            <a:r>
              <a:rPr lang="en-US" sz="2400" b="1" dirty="0"/>
              <a:t>Introduction</a:t>
            </a:r>
          </a:p>
          <a:p>
            <a:pPr marL="0" indent="0">
              <a:buNone/>
            </a:pPr>
            <a:r>
              <a:rPr lang="en-US" sz="2400" dirty="0"/>
              <a:t>Gastric spiral bacteria have been repeatedly observed, reported, and then forgotten for at least 45 years.</a:t>
            </a:r>
            <a:r>
              <a:rPr lang="en-US" sz="2400" baseline="30000" dirty="0"/>
              <a:t>1-3</a:t>
            </a:r>
            <a:r>
              <a:rPr lang="en-US" sz="2400" dirty="0"/>
              <a:t> </a:t>
            </a:r>
            <a:r>
              <a:rPr lang="en-US" sz="2400" dirty="0">
                <a:solidFill>
                  <a:schemeClr val="accent5"/>
                </a:solidFill>
              </a:rPr>
              <a:t>In 1940 </a:t>
            </a:r>
            <a:r>
              <a:rPr lang="en-US" sz="2400" dirty="0" err="1">
                <a:solidFill>
                  <a:schemeClr val="accent5"/>
                </a:solidFill>
              </a:rPr>
              <a:t>Freedburg</a:t>
            </a:r>
            <a:r>
              <a:rPr lang="en-US" sz="2400" dirty="0">
                <a:solidFill>
                  <a:schemeClr val="accent5"/>
                </a:solidFill>
              </a:rPr>
              <a:t> and Barron stated that “spirochaetes” could be found in up to 37% of gastrectomy specimens,</a:t>
            </a:r>
            <a:r>
              <a:rPr lang="en-US" sz="2400" baseline="30000" dirty="0">
                <a:solidFill>
                  <a:schemeClr val="accent5"/>
                </a:solidFill>
              </a:rPr>
              <a:t>4</a:t>
            </a:r>
            <a:r>
              <a:rPr lang="en-US" sz="2400" dirty="0">
                <a:solidFill>
                  <a:schemeClr val="accent5"/>
                </a:solidFill>
              </a:rPr>
              <a:t> </a:t>
            </a:r>
            <a:r>
              <a:rPr lang="en-US" sz="2400" dirty="0"/>
              <a:t>but examination of gastric suction biopsy material failed to confirm these findings.</a:t>
            </a:r>
            <a:r>
              <a:rPr lang="en-US" sz="2400" baseline="30000" dirty="0"/>
              <a:t>5</a:t>
            </a:r>
            <a:endParaRPr lang="en-US" sz="2400" dirty="0"/>
          </a:p>
        </p:txBody>
      </p:sp>
      <p:sp>
        <p:nvSpPr>
          <p:cNvPr id="4" name="TextBox 3">
            <a:extLst>
              <a:ext uri="{FF2B5EF4-FFF2-40B4-BE49-F238E27FC236}">
                <a16:creationId xmlns:a16="http://schemas.microsoft.com/office/drawing/2014/main" id="{4E9C37B3-2083-C0DD-3255-0B2D0B045A6B}"/>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8B57D1EC-7B1F-72D5-4463-597C11A89935}"/>
              </a:ext>
            </a:extLst>
          </p:cNvPr>
          <p:cNvSpPr/>
          <p:nvPr/>
        </p:nvSpPr>
        <p:spPr>
          <a:xfrm>
            <a:off x="8036535" y="1558977"/>
            <a:ext cx="2021866" cy="734518"/>
          </a:xfrm>
          <a:prstGeom prst="borderCallout2">
            <a:avLst>
              <a:gd name="adj1" fmla="val 18750"/>
              <a:gd name="adj2" fmla="val -8333"/>
              <a:gd name="adj3" fmla="val 18750"/>
              <a:gd name="adj4" fmla="val -16667"/>
              <a:gd name="adj5" fmla="val 225615"/>
              <a:gd name="adj6" fmla="val -6407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#2</a:t>
            </a:r>
          </a:p>
        </p:txBody>
      </p:sp>
      <p:pic>
        <p:nvPicPr>
          <p:cNvPr id="6" name="Picture 5">
            <a:extLst>
              <a:ext uri="{FF2B5EF4-FFF2-40B4-BE49-F238E27FC236}">
                <a16:creationId xmlns:a16="http://schemas.microsoft.com/office/drawing/2014/main" id="{363CC889-4B89-89E1-4244-F83A01A4876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287717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4B3E-7553-CDA9-0D5D-E76F89BEDA32}"/>
              </a:ext>
            </a:extLst>
          </p:cNvPr>
          <p:cNvSpPr>
            <a:spLocks noGrp="1"/>
          </p:cNvSpPr>
          <p:nvPr>
            <p:ph type="title"/>
          </p:nvPr>
        </p:nvSpPr>
        <p:spPr>
          <a:xfrm>
            <a:off x="521208" y="978408"/>
            <a:ext cx="8686800" cy="1463040"/>
          </a:xfrm>
        </p:spPr>
        <p:txBody>
          <a:bodyPr>
            <a:normAutofit/>
          </a:bodyPr>
          <a:lstStyle/>
          <a:p>
            <a:r>
              <a:rPr lang="en-US" dirty="0"/>
              <a:t>Today’s </a:t>
            </a:r>
            <a:br>
              <a:rPr lang="en-US" dirty="0"/>
            </a:br>
            <a:r>
              <a:rPr lang="en-US" dirty="0"/>
              <a:t>objectives</a:t>
            </a:r>
          </a:p>
        </p:txBody>
      </p:sp>
      <p:graphicFrame>
        <p:nvGraphicFramePr>
          <p:cNvPr id="5" name="Content Placeholder 2">
            <a:extLst>
              <a:ext uri="{FF2B5EF4-FFF2-40B4-BE49-F238E27FC236}">
                <a16:creationId xmlns:a16="http://schemas.microsoft.com/office/drawing/2014/main" id="{602EE99A-6225-4983-53C1-F884A079E3BD}"/>
              </a:ext>
            </a:extLst>
          </p:cNvPr>
          <p:cNvGraphicFramePr>
            <a:graphicFrameLocks noGrp="1"/>
          </p:cNvGraphicFramePr>
          <p:nvPr>
            <p:ph idx="1"/>
            <p:extLst>
              <p:ext uri="{D42A27DB-BD31-4B8C-83A1-F6EECF244321}">
                <p14:modId xmlns:p14="http://schemas.microsoft.com/office/powerpoint/2010/main" val="2614621257"/>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39EE348-388F-82D4-A03D-6D60B4A955BD}"/>
              </a:ext>
            </a:extLst>
          </p:cNvPr>
          <p:cNvSpPr txBox="1"/>
          <p:nvPr/>
        </p:nvSpPr>
        <p:spPr>
          <a:xfrm>
            <a:off x="36084" y="6569246"/>
            <a:ext cx="1576137" cy="276726"/>
          </a:xfrm>
          <a:prstGeom prst="rect">
            <a:avLst/>
          </a:prstGeom>
          <a:noFill/>
        </p:spPr>
        <p:txBody>
          <a:bodyPr wrap="square" rtlCol="0">
            <a:spAutoFit/>
          </a:bodyPr>
          <a:lstStyle/>
          <a:p>
            <a:r>
              <a:rPr lang="en-US" sz="1200" dirty="0">
                <a:solidFill>
                  <a:schemeClr val="tx2"/>
                </a:solidFill>
              </a:rPr>
              <a:t>©2025 Rachel Walden</a:t>
            </a:r>
          </a:p>
        </p:txBody>
      </p:sp>
    </p:spTree>
    <p:extLst>
      <p:ext uri="{BB962C8B-B14F-4D97-AF65-F5344CB8AC3E}">
        <p14:creationId xmlns:p14="http://schemas.microsoft.com/office/powerpoint/2010/main" val="828832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49A5-AD4F-A634-EFD0-26BD38099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A5217-24DE-ABFB-D42E-C1643EB8BB3D}"/>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D653E8B9-42BE-F784-5556-D1184B898957}"/>
              </a:ext>
            </a:extLst>
          </p:cNvPr>
          <p:cNvSpPr>
            <a:spLocks noGrp="1"/>
          </p:cNvSpPr>
          <p:nvPr>
            <p:ph idx="1"/>
          </p:nvPr>
        </p:nvSpPr>
        <p:spPr/>
        <p:txBody>
          <a:bodyPr>
            <a:normAutofit/>
          </a:bodyPr>
          <a:lstStyle/>
          <a:p>
            <a:pPr marL="0" indent="0">
              <a:buNone/>
            </a:pPr>
            <a:r>
              <a:rPr lang="en-US" sz="2400" b="1" dirty="0"/>
              <a:t>Introduction</a:t>
            </a:r>
          </a:p>
          <a:p>
            <a:pPr marL="0" indent="0">
              <a:buNone/>
            </a:pPr>
            <a:r>
              <a:rPr lang="en-US" sz="2400" dirty="0"/>
              <a:t>Gastric spiral bacteria have been repeatedly observed, reported, and then forgotten for at least 45 years.</a:t>
            </a:r>
            <a:r>
              <a:rPr lang="en-US" sz="2400" baseline="30000" dirty="0">
                <a:solidFill>
                  <a:schemeClr val="tx2"/>
                </a:solidFill>
              </a:rPr>
              <a:t>1-3</a:t>
            </a:r>
            <a:r>
              <a:rPr lang="en-US" sz="2400" dirty="0">
                <a:solidFill>
                  <a:schemeClr val="tx2"/>
                </a:solidFill>
              </a:rPr>
              <a:t> In 1940 </a:t>
            </a:r>
            <a:r>
              <a:rPr lang="en-US" sz="2400" dirty="0" err="1">
                <a:solidFill>
                  <a:schemeClr val="tx2"/>
                </a:solidFill>
              </a:rPr>
              <a:t>Freedburg</a:t>
            </a:r>
            <a:r>
              <a:rPr lang="en-US" sz="2400" dirty="0">
                <a:solidFill>
                  <a:schemeClr val="tx2"/>
                </a:solidFill>
              </a:rPr>
              <a:t> and Barron stated that “spirochaetes” could be found in up to 37% of gastrectomy specimens,</a:t>
            </a:r>
            <a:r>
              <a:rPr lang="en-US" sz="2400" baseline="30000" dirty="0">
                <a:solidFill>
                  <a:schemeClr val="tx2"/>
                </a:solidFill>
              </a:rPr>
              <a:t>4</a:t>
            </a:r>
            <a:r>
              <a:rPr lang="en-US" sz="2400" dirty="0">
                <a:solidFill>
                  <a:schemeClr val="tx2"/>
                </a:solidFill>
              </a:rPr>
              <a:t> </a:t>
            </a:r>
            <a:r>
              <a:rPr lang="en-US" sz="2400" dirty="0">
                <a:solidFill>
                  <a:schemeClr val="accent2">
                    <a:lumMod val="75000"/>
                  </a:schemeClr>
                </a:solidFill>
              </a:rPr>
              <a:t>but examination of gastric suction biopsy material failed to confirm these findings.</a:t>
            </a:r>
            <a:r>
              <a:rPr lang="en-US" sz="2400" baseline="30000" dirty="0">
                <a:solidFill>
                  <a:schemeClr val="accent2">
                    <a:lumMod val="75000"/>
                  </a:schemeClr>
                </a:solidFill>
              </a:rPr>
              <a:t>5</a:t>
            </a:r>
            <a:endParaRPr lang="en-US" sz="2400" dirty="0">
              <a:solidFill>
                <a:schemeClr val="accent2">
                  <a:lumMod val="75000"/>
                </a:schemeClr>
              </a:solidFill>
            </a:endParaRPr>
          </a:p>
        </p:txBody>
      </p:sp>
      <p:sp>
        <p:nvSpPr>
          <p:cNvPr id="4" name="TextBox 3">
            <a:extLst>
              <a:ext uri="{FF2B5EF4-FFF2-40B4-BE49-F238E27FC236}">
                <a16:creationId xmlns:a16="http://schemas.microsoft.com/office/drawing/2014/main" id="{8A336DD9-E957-A2AA-E266-F83C15DA7BD7}"/>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8A08746D-173C-E898-79DC-004C077E78A9}"/>
              </a:ext>
            </a:extLst>
          </p:cNvPr>
          <p:cNvSpPr/>
          <p:nvPr/>
        </p:nvSpPr>
        <p:spPr>
          <a:xfrm>
            <a:off x="8021545" y="4673046"/>
            <a:ext cx="1871964" cy="648462"/>
          </a:xfrm>
          <a:prstGeom prst="borderCallout2">
            <a:avLst>
              <a:gd name="adj1" fmla="val 18750"/>
              <a:gd name="adj2" fmla="val -8333"/>
              <a:gd name="adj3" fmla="val 18750"/>
              <a:gd name="adj4" fmla="val -16667"/>
              <a:gd name="adj5" fmla="val -3893"/>
              <a:gd name="adj6" fmla="val -32524"/>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Shortcoming</a:t>
            </a:r>
          </a:p>
        </p:txBody>
      </p:sp>
      <p:pic>
        <p:nvPicPr>
          <p:cNvPr id="6" name="Picture 5">
            <a:extLst>
              <a:ext uri="{FF2B5EF4-FFF2-40B4-BE49-F238E27FC236}">
                <a16:creationId xmlns:a16="http://schemas.microsoft.com/office/drawing/2014/main" id="{4CADFCEE-834E-5FA1-3889-AF5427EFEBD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357877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D77BC-595E-D170-5152-FAB95F5B9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0479A-807C-6EAB-18D8-29E666CBD0E7}"/>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C0CCF597-85B6-BA80-02D9-86382684214F}"/>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accent5"/>
                </a:solidFill>
              </a:rPr>
              <a:t>The advent of </a:t>
            </a:r>
            <a:r>
              <a:rPr lang="en-US" sz="2400" dirty="0" err="1">
                <a:solidFill>
                  <a:schemeClr val="accent5"/>
                </a:solidFill>
              </a:rPr>
              <a:t>fibreoptic</a:t>
            </a:r>
            <a:r>
              <a:rPr lang="en-US" sz="2400" dirty="0">
                <a:solidFill>
                  <a:schemeClr val="accent5"/>
                </a:solidFill>
              </a:rPr>
              <a:t> biopsy techniques permitted biopsy of the antrum,</a:t>
            </a:r>
            <a:r>
              <a:rPr lang="en-US" sz="2400" dirty="0"/>
              <a:t> and in 1975 Steer and Colin-Jones observed gram-negative bacilli in 80% of patients with gastric ulcer.</a:t>
            </a:r>
            <a:r>
              <a:rPr lang="en-US" sz="2400" baseline="30000" dirty="0"/>
              <a:t>6</a:t>
            </a:r>
            <a:r>
              <a:rPr lang="en-US" sz="2400" dirty="0"/>
              <a:t> The curved bacilli they illustrated were said to be </a:t>
            </a:r>
            <a:r>
              <a:rPr lang="en-US" sz="2400" i="1" dirty="0"/>
              <a:t>Pseudomonas</a:t>
            </a:r>
            <a:r>
              <a:rPr lang="en-US" sz="2400" dirty="0"/>
              <a:t>, possibly a contaminant, and the bacteria were once more forgotten.</a:t>
            </a:r>
          </a:p>
        </p:txBody>
      </p:sp>
      <p:sp>
        <p:nvSpPr>
          <p:cNvPr id="5" name="TextBox 4">
            <a:extLst>
              <a:ext uri="{FF2B5EF4-FFF2-40B4-BE49-F238E27FC236}">
                <a16:creationId xmlns:a16="http://schemas.microsoft.com/office/drawing/2014/main" id="{94B5E1CD-977A-1F1B-6A14-2E9C2827654C}"/>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6" name="Line Callout 2 5">
            <a:extLst>
              <a:ext uri="{FF2B5EF4-FFF2-40B4-BE49-F238E27FC236}">
                <a16:creationId xmlns:a16="http://schemas.microsoft.com/office/drawing/2014/main" id="{EB80963F-C365-C83B-AA48-BDEEB26D2621}"/>
              </a:ext>
            </a:extLst>
          </p:cNvPr>
          <p:cNvSpPr/>
          <p:nvPr/>
        </p:nvSpPr>
        <p:spPr>
          <a:xfrm>
            <a:off x="8036535" y="1618937"/>
            <a:ext cx="1152436" cy="674557"/>
          </a:xfrm>
          <a:prstGeom prst="borderCallout2">
            <a:avLst>
              <a:gd name="adj1" fmla="val 18750"/>
              <a:gd name="adj2" fmla="val -8333"/>
              <a:gd name="adj3" fmla="val 18750"/>
              <a:gd name="adj4" fmla="val -16667"/>
              <a:gd name="adj5" fmla="val 147837"/>
              <a:gd name="adj6" fmla="val -1148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pic>
        <p:nvPicPr>
          <p:cNvPr id="7" name="Picture 6">
            <a:extLst>
              <a:ext uri="{FF2B5EF4-FFF2-40B4-BE49-F238E27FC236}">
                <a16:creationId xmlns:a16="http://schemas.microsoft.com/office/drawing/2014/main" id="{3C9B8AEB-D7DF-CD08-29FC-CC6F043F116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290679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C4FD-F7DE-B587-27EC-11A54EFE0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8BE38-A95E-A4E6-C982-2CB2001C06AB}"/>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924A7E74-8FB6-15A4-D891-9EBF2B0293A3}"/>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tx2"/>
                </a:solidFill>
              </a:rPr>
              <a:t>The advent of </a:t>
            </a:r>
            <a:r>
              <a:rPr lang="en-US" sz="2400" dirty="0" err="1">
                <a:solidFill>
                  <a:schemeClr val="tx2"/>
                </a:solidFill>
              </a:rPr>
              <a:t>fibreoptic</a:t>
            </a:r>
            <a:r>
              <a:rPr lang="en-US" sz="2400" dirty="0">
                <a:solidFill>
                  <a:schemeClr val="tx2"/>
                </a:solidFill>
              </a:rPr>
              <a:t> biopsy techniques permitted biopsy of the antrum, </a:t>
            </a:r>
            <a:r>
              <a:rPr lang="en-US" sz="2400" dirty="0">
                <a:solidFill>
                  <a:schemeClr val="accent5"/>
                </a:solidFill>
              </a:rPr>
              <a:t>and in 1975 Steer and Colin-Jones observed gram-negative bacilli in 80% of patients with gastric ulcer.</a:t>
            </a:r>
            <a:r>
              <a:rPr lang="en-US" sz="2400" baseline="30000" dirty="0">
                <a:solidFill>
                  <a:schemeClr val="accent5"/>
                </a:solidFill>
              </a:rPr>
              <a:t>6</a:t>
            </a:r>
            <a:r>
              <a:rPr lang="en-US" sz="2400" dirty="0"/>
              <a:t> The curved bacilli they illustrated were said to be </a:t>
            </a:r>
            <a:r>
              <a:rPr lang="en-US" sz="2400" i="1" dirty="0"/>
              <a:t>Pseudomonas</a:t>
            </a:r>
            <a:r>
              <a:rPr lang="en-US" sz="2400" dirty="0"/>
              <a:t>, possibly a contaminant, and the bacteria were once more forgotten.</a:t>
            </a:r>
          </a:p>
        </p:txBody>
      </p:sp>
      <p:sp>
        <p:nvSpPr>
          <p:cNvPr id="5" name="TextBox 4">
            <a:extLst>
              <a:ext uri="{FF2B5EF4-FFF2-40B4-BE49-F238E27FC236}">
                <a16:creationId xmlns:a16="http://schemas.microsoft.com/office/drawing/2014/main" id="{D6F12590-A6DF-B59E-84A0-B225C681CAB4}"/>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6" name="Line Callout 2 5">
            <a:extLst>
              <a:ext uri="{FF2B5EF4-FFF2-40B4-BE49-F238E27FC236}">
                <a16:creationId xmlns:a16="http://schemas.microsoft.com/office/drawing/2014/main" id="{0B9A06D5-AAA1-7E80-DA75-501AC5EB20BF}"/>
              </a:ext>
            </a:extLst>
          </p:cNvPr>
          <p:cNvSpPr/>
          <p:nvPr/>
        </p:nvSpPr>
        <p:spPr>
          <a:xfrm>
            <a:off x="8036535" y="1618937"/>
            <a:ext cx="1767032" cy="674557"/>
          </a:xfrm>
          <a:prstGeom prst="borderCallout2">
            <a:avLst>
              <a:gd name="adj1" fmla="val 18750"/>
              <a:gd name="adj2" fmla="val -8333"/>
              <a:gd name="adj3" fmla="val 18750"/>
              <a:gd name="adj4" fmla="val -16667"/>
              <a:gd name="adj5" fmla="val 256726"/>
              <a:gd name="adj6" fmla="val -1419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#3</a:t>
            </a:r>
          </a:p>
        </p:txBody>
      </p:sp>
      <p:pic>
        <p:nvPicPr>
          <p:cNvPr id="4" name="Picture 3">
            <a:extLst>
              <a:ext uri="{FF2B5EF4-FFF2-40B4-BE49-F238E27FC236}">
                <a16:creationId xmlns:a16="http://schemas.microsoft.com/office/drawing/2014/main" id="{66C3B8AF-3D76-286C-365E-1A28FE63E2F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49957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0E01-39F4-925D-620C-D7FECD99D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F5F3C-60A3-33E8-9D22-4C16CE22D7D6}"/>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F69859C6-472F-1E58-2346-ABB7C67A120E}"/>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tx2"/>
                </a:solidFill>
              </a:rPr>
              <a:t>The advent of </a:t>
            </a:r>
            <a:r>
              <a:rPr lang="en-US" sz="2400" dirty="0" err="1">
                <a:solidFill>
                  <a:schemeClr val="tx2"/>
                </a:solidFill>
              </a:rPr>
              <a:t>fibreoptic</a:t>
            </a:r>
            <a:r>
              <a:rPr lang="en-US" sz="2400" dirty="0">
                <a:solidFill>
                  <a:schemeClr val="tx2"/>
                </a:solidFill>
              </a:rPr>
              <a:t> biopsy techniques permitted biopsy of the antrum, and in 1975 Steer and Colin-Jones observed gram-negative bacilli in 80% of patients with gastric ulcer.</a:t>
            </a:r>
            <a:r>
              <a:rPr lang="en-US" sz="2400" baseline="30000" dirty="0">
                <a:solidFill>
                  <a:schemeClr val="tx2"/>
                </a:solidFill>
              </a:rPr>
              <a:t>6</a:t>
            </a:r>
            <a:r>
              <a:rPr lang="en-US" sz="2400" dirty="0">
                <a:solidFill>
                  <a:schemeClr val="tx2"/>
                </a:solidFill>
              </a:rPr>
              <a:t> </a:t>
            </a:r>
            <a:r>
              <a:rPr lang="en-US" sz="2400" dirty="0">
                <a:solidFill>
                  <a:schemeClr val="accent5"/>
                </a:solidFill>
              </a:rPr>
              <a:t>The curved bacilli they illustrated were said to be </a:t>
            </a:r>
            <a:r>
              <a:rPr lang="en-US" sz="2400" i="1" dirty="0">
                <a:solidFill>
                  <a:schemeClr val="accent5"/>
                </a:solidFill>
              </a:rPr>
              <a:t>Pseudomonas</a:t>
            </a:r>
            <a:r>
              <a:rPr lang="en-US" sz="2400" dirty="0">
                <a:solidFill>
                  <a:schemeClr val="accent5"/>
                </a:solidFill>
              </a:rPr>
              <a:t>, possibly a contaminant,</a:t>
            </a:r>
            <a:r>
              <a:rPr lang="en-US" sz="2400" dirty="0"/>
              <a:t> and the bacteria were once more forgotten.</a:t>
            </a:r>
          </a:p>
        </p:txBody>
      </p:sp>
      <p:sp>
        <p:nvSpPr>
          <p:cNvPr id="5" name="TextBox 4">
            <a:extLst>
              <a:ext uri="{FF2B5EF4-FFF2-40B4-BE49-F238E27FC236}">
                <a16:creationId xmlns:a16="http://schemas.microsoft.com/office/drawing/2014/main" id="{F1BEAE5F-0CC8-ADE7-3C1A-9BCD2289A2FA}"/>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6" name="Line Callout 2 5">
            <a:extLst>
              <a:ext uri="{FF2B5EF4-FFF2-40B4-BE49-F238E27FC236}">
                <a16:creationId xmlns:a16="http://schemas.microsoft.com/office/drawing/2014/main" id="{2E30B751-6B3F-F3EF-ACEC-D020BC2143E4}"/>
              </a:ext>
            </a:extLst>
          </p:cNvPr>
          <p:cNvSpPr/>
          <p:nvPr/>
        </p:nvSpPr>
        <p:spPr>
          <a:xfrm>
            <a:off x="8201427" y="4886793"/>
            <a:ext cx="1767032" cy="674557"/>
          </a:xfrm>
          <a:prstGeom prst="borderCallout2">
            <a:avLst>
              <a:gd name="adj1" fmla="val 18750"/>
              <a:gd name="adj2" fmla="val -8333"/>
              <a:gd name="adj3" fmla="val 18750"/>
              <a:gd name="adj4" fmla="val -16667"/>
              <a:gd name="adj5" fmla="val -85496"/>
              <a:gd name="adj6" fmla="val -859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#4</a:t>
            </a:r>
          </a:p>
        </p:txBody>
      </p:sp>
      <p:pic>
        <p:nvPicPr>
          <p:cNvPr id="4" name="Picture 3">
            <a:extLst>
              <a:ext uri="{FF2B5EF4-FFF2-40B4-BE49-F238E27FC236}">
                <a16:creationId xmlns:a16="http://schemas.microsoft.com/office/drawing/2014/main" id="{5CF2FC3B-DA02-DEA0-7BF6-CB7B9873D2D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44897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D15DA-70EF-4740-264A-8E0140404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6EF3A-6543-2426-7946-84701971C641}"/>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B931F089-AF74-D93F-C97F-5AA316719C65}"/>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tx2"/>
                </a:solidFill>
              </a:rPr>
              <a:t>The advent of </a:t>
            </a:r>
            <a:r>
              <a:rPr lang="en-US" sz="2400" dirty="0" err="1">
                <a:solidFill>
                  <a:schemeClr val="tx2"/>
                </a:solidFill>
              </a:rPr>
              <a:t>fibreoptic</a:t>
            </a:r>
            <a:r>
              <a:rPr lang="en-US" sz="2400" dirty="0">
                <a:solidFill>
                  <a:schemeClr val="tx2"/>
                </a:solidFill>
              </a:rPr>
              <a:t> biopsy techniques permitted biopsy of the antrum, and in 1975 Steer and Colin-Jones observed gram-negative bacilli in 80% of patients with gastric ulcer.</a:t>
            </a:r>
            <a:r>
              <a:rPr lang="en-US" sz="2400" baseline="30000" dirty="0">
                <a:solidFill>
                  <a:schemeClr val="tx2"/>
                </a:solidFill>
              </a:rPr>
              <a:t>6</a:t>
            </a:r>
            <a:r>
              <a:rPr lang="en-US" sz="2400" dirty="0">
                <a:solidFill>
                  <a:schemeClr val="tx2"/>
                </a:solidFill>
              </a:rPr>
              <a:t> The curved bacilli they illustrated were said to be </a:t>
            </a:r>
            <a:r>
              <a:rPr lang="en-US" sz="2400" i="1" dirty="0">
                <a:solidFill>
                  <a:schemeClr val="tx2"/>
                </a:solidFill>
              </a:rPr>
              <a:t>Pseudomonas</a:t>
            </a:r>
            <a:r>
              <a:rPr lang="en-US" sz="2400" dirty="0">
                <a:solidFill>
                  <a:schemeClr val="tx2"/>
                </a:solidFill>
              </a:rPr>
              <a:t>, possibly a contaminant, </a:t>
            </a:r>
            <a:r>
              <a:rPr lang="en-US" sz="2400" dirty="0">
                <a:solidFill>
                  <a:schemeClr val="accent2">
                    <a:lumMod val="75000"/>
                  </a:schemeClr>
                </a:solidFill>
              </a:rPr>
              <a:t>and the bacteria were once more forgotten.</a:t>
            </a:r>
          </a:p>
        </p:txBody>
      </p:sp>
      <p:sp>
        <p:nvSpPr>
          <p:cNvPr id="5" name="TextBox 4">
            <a:extLst>
              <a:ext uri="{FF2B5EF4-FFF2-40B4-BE49-F238E27FC236}">
                <a16:creationId xmlns:a16="http://schemas.microsoft.com/office/drawing/2014/main" id="{6966B8D4-770D-3B4E-89CC-8E577A18821A}"/>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6" name="Line Callout 2 5">
            <a:extLst>
              <a:ext uri="{FF2B5EF4-FFF2-40B4-BE49-F238E27FC236}">
                <a16:creationId xmlns:a16="http://schemas.microsoft.com/office/drawing/2014/main" id="{78A64EAC-54A1-9BA4-8160-62FC6075C89C}"/>
              </a:ext>
            </a:extLst>
          </p:cNvPr>
          <p:cNvSpPr/>
          <p:nvPr/>
        </p:nvSpPr>
        <p:spPr>
          <a:xfrm>
            <a:off x="8201427" y="5066675"/>
            <a:ext cx="1122455" cy="494675"/>
          </a:xfrm>
          <a:prstGeom prst="borderCallout2">
            <a:avLst>
              <a:gd name="adj1" fmla="val 18750"/>
              <a:gd name="adj2" fmla="val -8333"/>
              <a:gd name="adj3" fmla="val 18750"/>
              <a:gd name="adj4" fmla="val -16667"/>
              <a:gd name="adj5" fmla="val -85496"/>
              <a:gd name="adj6" fmla="val -85960"/>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Deficit</a:t>
            </a:r>
          </a:p>
        </p:txBody>
      </p:sp>
      <p:pic>
        <p:nvPicPr>
          <p:cNvPr id="4" name="Picture 3">
            <a:extLst>
              <a:ext uri="{FF2B5EF4-FFF2-40B4-BE49-F238E27FC236}">
                <a16:creationId xmlns:a16="http://schemas.microsoft.com/office/drawing/2014/main" id="{26D5B5AC-2B78-CE6F-A753-3D54662AD7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303439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04638-08DA-883F-0658-673BD6FEE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7B5D0-9F42-0B6F-8F53-ABDF1D8C821D}"/>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D3BB448E-DE7B-7006-9470-6C0062E298AB}"/>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accent5"/>
                </a:solidFill>
              </a:rPr>
              <a:t>The repeated demonstration of these bacteria in inflamed gastric antral mucosa</a:t>
            </a:r>
            <a:r>
              <a:rPr lang="en-US" sz="2400" baseline="30000" dirty="0">
                <a:solidFill>
                  <a:schemeClr val="accent5"/>
                </a:solidFill>
              </a:rPr>
              <a:t>7</a:t>
            </a:r>
            <a:r>
              <a:rPr lang="en-US" sz="2400" dirty="0">
                <a:solidFill>
                  <a:schemeClr val="accent5"/>
                </a:solidFill>
              </a:rPr>
              <a:t> </a:t>
            </a:r>
            <a:r>
              <a:rPr lang="en-US" sz="2400" dirty="0"/>
              <a:t>prompted us to do a pilot study in twenty patients. Typical curved bacilli were present in over half the biopsy specimens and the number of bacteria was closely related to the severity of the gastritis.</a:t>
            </a:r>
          </a:p>
        </p:txBody>
      </p:sp>
      <p:sp>
        <p:nvSpPr>
          <p:cNvPr id="4" name="TextBox 3">
            <a:extLst>
              <a:ext uri="{FF2B5EF4-FFF2-40B4-BE49-F238E27FC236}">
                <a16:creationId xmlns:a16="http://schemas.microsoft.com/office/drawing/2014/main" id="{6660052E-AAAB-6237-9A5D-C2B0FDF4A420}"/>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896BAB5F-0D3A-5980-74E7-BB999148372D}"/>
              </a:ext>
            </a:extLst>
          </p:cNvPr>
          <p:cNvSpPr/>
          <p:nvPr/>
        </p:nvSpPr>
        <p:spPr>
          <a:xfrm>
            <a:off x="8036535" y="1499015"/>
            <a:ext cx="2006876" cy="794479"/>
          </a:xfrm>
          <a:prstGeom prst="borderCallout2">
            <a:avLst>
              <a:gd name="adj1" fmla="val 18750"/>
              <a:gd name="adj2" fmla="val -8333"/>
              <a:gd name="adj3" fmla="val 18750"/>
              <a:gd name="adj4" fmla="val -16667"/>
              <a:gd name="adj5" fmla="val 148257"/>
              <a:gd name="adj6" fmla="val -790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#5</a:t>
            </a:r>
          </a:p>
        </p:txBody>
      </p:sp>
      <p:pic>
        <p:nvPicPr>
          <p:cNvPr id="6" name="Picture 5">
            <a:extLst>
              <a:ext uri="{FF2B5EF4-FFF2-40B4-BE49-F238E27FC236}">
                <a16:creationId xmlns:a16="http://schemas.microsoft.com/office/drawing/2014/main" id="{254F1626-0780-4DD0-0C84-C70C2AACC7E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86415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E6D49-AAB0-ED81-AF04-14E5D42C0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D5C9B-6952-76D4-0692-67C9A7507556}"/>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F2B4C0DB-0922-8F9E-7BC7-6F9DBB35271C}"/>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tx2"/>
                </a:solidFill>
              </a:rPr>
              <a:t>The repeated demonstration of these bacteria in inflamed gastric antral mucosa</a:t>
            </a:r>
            <a:r>
              <a:rPr lang="en-US" sz="2400" baseline="30000" dirty="0">
                <a:solidFill>
                  <a:schemeClr val="tx2"/>
                </a:solidFill>
              </a:rPr>
              <a:t>7</a:t>
            </a:r>
            <a:r>
              <a:rPr lang="en-US" sz="2400" dirty="0">
                <a:solidFill>
                  <a:schemeClr val="tx2"/>
                </a:solidFill>
              </a:rPr>
              <a:t> </a:t>
            </a:r>
            <a:r>
              <a:rPr lang="en-US" sz="2400" dirty="0">
                <a:solidFill>
                  <a:schemeClr val="accent5"/>
                </a:solidFill>
              </a:rPr>
              <a:t>prompted us to do a pilot study in twenty patients. </a:t>
            </a:r>
            <a:r>
              <a:rPr lang="en-US" sz="2400" dirty="0"/>
              <a:t>Typical curved bacilli were present in over half the biopsy specimens and the number of bacteria was closely related to the severity of the gastritis.</a:t>
            </a:r>
          </a:p>
        </p:txBody>
      </p:sp>
      <p:sp>
        <p:nvSpPr>
          <p:cNvPr id="4" name="TextBox 3">
            <a:extLst>
              <a:ext uri="{FF2B5EF4-FFF2-40B4-BE49-F238E27FC236}">
                <a16:creationId xmlns:a16="http://schemas.microsoft.com/office/drawing/2014/main" id="{1FDB5542-DD58-620F-3E13-570590DCF616}"/>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927003AF-A9AB-A129-410F-8AFA255E7D4D}"/>
              </a:ext>
            </a:extLst>
          </p:cNvPr>
          <p:cNvSpPr/>
          <p:nvPr/>
        </p:nvSpPr>
        <p:spPr>
          <a:xfrm>
            <a:off x="10047023" y="1588957"/>
            <a:ext cx="1137445" cy="749507"/>
          </a:xfrm>
          <a:prstGeom prst="borderCallout2">
            <a:avLst>
              <a:gd name="adj1" fmla="val 18750"/>
              <a:gd name="adj2" fmla="val -8333"/>
              <a:gd name="adj3" fmla="val 18750"/>
              <a:gd name="adj4" fmla="val -16667"/>
              <a:gd name="adj5" fmla="val 194257"/>
              <a:gd name="adj6" fmla="val -10800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Context</a:t>
            </a:r>
          </a:p>
        </p:txBody>
      </p:sp>
      <p:pic>
        <p:nvPicPr>
          <p:cNvPr id="6" name="Picture 5">
            <a:extLst>
              <a:ext uri="{FF2B5EF4-FFF2-40B4-BE49-F238E27FC236}">
                <a16:creationId xmlns:a16="http://schemas.microsoft.com/office/drawing/2014/main" id="{2E946CE2-B13F-F56F-4225-F04A8EE1AEF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812084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1421B-30B6-F3F7-D1F5-CF341240B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0CAA3-FCA6-85E8-7E20-1343A116DFC9}"/>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C84CFE2D-2607-2FBE-7922-6392B00A6FED}"/>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solidFill>
                  <a:schemeClr val="tx2"/>
                </a:solidFill>
              </a:rPr>
              <a:t>The repeated demonstration of these bacteria in inflamed gastric antral mucosa</a:t>
            </a:r>
            <a:r>
              <a:rPr lang="en-US" sz="2400" baseline="30000" dirty="0">
                <a:solidFill>
                  <a:schemeClr val="tx2"/>
                </a:solidFill>
              </a:rPr>
              <a:t>7</a:t>
            </a:r>
            <a:r>
              <a:rPr lang="en-US" sz="2400" dirty="0">
                <a:solidFill>
                  <a:schemeClr val="tx2"/>
                </a:solidFill>
              </a:rPr>
              <a:t> prompted us to do a pilot study in twenty patients. </a:t>
            </a:r>
            <a:r>
              <a:rPr lang="en-US" sz="2400" dirty="0">
                <a:solidFill>
                  <a:schemeClr val="accent5"/>
                </a:solidFill>
              </a:rPr>
              <a:t>Typical curved bacilli were present in over half the biopsy specimens and the number of bacteria was closely related to the severity of the gastritis.</a:t>
            </a:r>
          </a:p>
        </p:txBody>
      </p:sp>
      <p:sp>
        <p:nvSpPr>
          <p:cNvPr id="4" name="TextBox 3">
            <a:extLst>
              <a:ext uri="{FF2B5EF4-FFF2-40B4-BE49-F238E27FC236}">
                <a16:creationId xmlns:a16="http://schemas.microsoft.com/office/drawing/2014/main" id="{5ABCDCF7-CA54-5B6A-AB29-FB95979B3A43}"/>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3EA67F73-73F4-0F4D-593A-1C509E756BD3}"/>
              </a:ext>
            </a:extLst>
          </p:cNvPr>
          <p:cNvSpPr/>
          <p:nvPr/>
        </p:nvSpPr>
        <p:spPr>
          <a:xfrm>
            <a:off x="8423411" y="4616970"/>
            <a:ext cx="1920548" cy="749507"/>
          </a:xfrm>
          <a:prstGeom prst="borderCallout2">
            <a:avLst>
              <a:gd name="adj1" fmla="val 18750"/>
              <a:gd name="adj2" fmla="val -8333"/>
              <a:gd name="adj3" fmla="val 18750"/>
              <a:gd name="adj4" fmla="val -16667"/>
              <a:gd name="adj5" fmla="val -43743"/>
              <a:gd name="adj6" fmla="val -908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Knowledge claim #6</a:t>
            </a:r>
          </a:p>
        </p:txBody>
      </p:sp>
      <p:pic>
        <p:nvPicPr>
          <p:cNvPr id="6" name="Picture 5">
            <a:extLst>
              <a:ext uri="{FF2B5EF4-FFF2-40B4-BE49-F238E27FC236}">
                <a16:creationId xmlns:a16="http://schemas.microsoft.com/office/drawing/2014/main" id="{6BC24A4A-7601-190A-905D-804B8692F0E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361026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7C96-A609-EBFD-CFB3-3C49BD0A8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6B43D-84C1-49D7-ED23-1F4093DCD7ED}"/>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9E0B5CA0-6BFC-CE77-A3BC-5A66A840D240}"/>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t>The present study was </a:t>
            </a:r>
            <a:r>
              <a:rPr lang="en-US" sz="2400" dirty="0">
                <a:solidFill>
                  <a:schemeClr val="tx2"/>
                </a:solidFill>
              </a:rPr>
              <a:t>designed to confirm the association between antral gastritis and the bacteria, to discover associated gastrointestinal diseases, to culture and identify the bacteria, and to find </a:t>
            </a:r>
            <a:r>
              <a:rPr lang="en-US" sz="2400" dirty="0"/>
              <a:t>factors predisposing to infection.</a:t>
            </a:r>
          </a:p>
        </p:txBody>
      </p:sp>
      <p:sp>
        <p:nvSpPr>
          <p:cNvPr id="4" name="TextBox 3">
            <a:extLst>
              <a:ext uri="{FF2B5EF4-FFF2-40B4-BE49-F238E27FC236}">
                <a16:creationId xmlns:a16="http://schemas.microsoft.com/office/drawing/2014/main" id="{C281EF78-CE64-6589-6F41-DEF05AD2894D}"/>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pic>
        <p:nvPicPr>
          <p:cNvPr id="6" name="Picture 5">
            <a:extLst>
              <a:ext uri="{FF2B5EF4-FFF2-40B4-BE49-F238E27FC236}">
                <a16:creationId xmlns:a16="http://schemas.microsoft.com/office/drawing/2014/main" id="{D07D968C-6287-BEA9-FE9A-72BEA7C94C2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263352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E871-63BC-DF5A-1551-0FDF15D1F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A96AA-72AE-71FC-1F9E-E45F414A8637}"/>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05C46CFD-1118-DED6-AF7C-A5462BE0C3C6}"/>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t>The present study was designed </a:t>
            </a:r>
            <a:r>
              <a:rPr lang="en-US" sz="2400" dirty="0">
                <a:solidFill>
                  <a:srgbClr val="E9759A"/>
                </a:solidFill>
              </a:rPr>
              <a:t>to </a:t>
            </a:r>
            <a:r>
              <a:rPr lang="en-US" sz="2400" b="1" dirty="0">
                <a:solidFill>
                  <a:srgbClr val="E9759A"/>
                </a:solidFill>
              </a:rPr>
              <a:t>confirm</a:t>
            </a:r>
            <a:r>
              <a:rPr lang="en-US" sz="2400" dirty="0">
                <a:solidFill>
                  <a:srgbClr val="E9759A"/>
                </a:solidFill>
              </a:rPr>
              <a:t> the association between antral gastritis and the bacteria</a:t>
            </a:r>
            <a:r>
              <a:rPr lang="en-US" sz="2400" dirty="0"/>
              <a:t>, to discover associated gastrointestinal diseases, to culture and identify the bacteria, and to find factors predisposing to infection.</a:t>
            </a:r>
          </a:p>
        </p:txBody>
      </p:sp>
      <p:sp>
        <p:nvSpPr>
          <p:cNvPr id="4" name="TextBox 3">
            <a:extLst>
              <a:ext uri="{FF2B5EF4-FFF2-40B4-BE49-F238E27FC236}">
                <a16:creationId xmlns:a16="http://schemas.microsoft.com/office/drawing/2014/main" id="{119BE477-D154-2F03-F336-A415B175101C}"/>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9C3B9445-34DF-5B2C-6E62-04208874274A}"/>
              </a:ext>
            </a:extLst>
          </p:cNvPr>
          <p:cNvSpPr/>
          <p:nvPr/>
        </p:nvSpPr>
        <p:spPr>
          <a:xfrm>
            <a:off x="10047023" y="1409075"/>
            <a:ext cx="1137445" cy="749507"/>
          </a:xfrm>
          <a:prstGeom prst="borderCallout2">
            <a:avLst>
              <a:gd name="adj1" fmla="val 18750"/>
              <a:gd name="adj2" fmla="val -8333"/>
              <a:gd name="adj3" fmla="val 18750"/>
              <a:gd name="adj4" fmla="val -16667"/>
              <a:gd name="adj5" fmla="val 194257"/>
              <a:gd name="adj6" fmla="val -108006"/>
            </a:avLst>
          </a:prstGeom>
          <a:solidFill>
            <a:srgbClr val="E975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 #1</a:t>
            </a:r>
          </a:p>
        </p:txBody>
      </p:sp>
      <p:pic>
        <p:nvPicPr>
          <p:cNvPr id="6" name="Picture 5">
            <a:extLst>
              <a:ext uri="{FF2B5EF4-FFF2-40B4-BE49-F238E27FC236}">
                <a16:creationId xmlns:a16="http://schemas.microsoft.com/office/drawing/2014/main" id="{22003E22-E82F-67E2-72A9-719FD8D6238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4793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9C51E5-A6EB-AF5C-2339-C1D51E606A9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 y="-1"/>
            <a:ext cx="12188932" cy="6858000"/>
          </a:xfrm>
          <a:prstGeom prst="rect">
            <a:avLst/>
          </a:prstGeom>
        </p:spPr>
      </p:pic>
      <p:sp>
        <p:nvSpPr>
          <p:cNvPr id="29" name="Rectangle 28">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74EAF9-B185-3071-6301-DC86264EDBD2}"/>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a:solidFill>
                  <a:schemeClr val="bg1"/>
                </a:solidFill>
              </a:rPr>
              <a:t>The knowledge gap</a:t>
            </a:r>
          </a:p>
        </p:txBody>
      </p:sp>
    </p:spTree>
    <p:extLst>
      <p:ext uri="{BB962C8B-B14F-4D97-AF65-F5344CB8AC3E}">
        <p14:creationId xmlns:p14="http://schemas.microsoft.com/office/powerpoint/2010/main" val="3238154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12A8-9101-F6ED-727B-9CA5F5069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B0B5B-B8C1-62D0-433B-22DDA2A942BA}"/>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16456B90-7F29-4431-0F83-DB19D26ACFDB}"/>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t>The present study </a:t>
            </a:r>
            <a:r>
              <a:rPr lang="en-US" sz="2400" dirty="0">
                <a:solidFill>
                  <a:schemeClr val="tx2"/>
                </a:solidFill>
              </a:rPr>
              <a:t>was designed to confirm the association between antral gastritis and the bacteria, </a:t>
            </a:r>
            <a:r>
              <a:rPr lang="en-US" sz="2400" dirty="0">
                <a:solidFill>
                  <a:srgbClr val="E9759A"/>
                </a:solidFill>
              </a:rPr>
              <a:t>to </a:t>
            </a:r>
            <a:r>
              <a:rPr lang="en-US" sz="2400" b="1" dirty="0">
                <a:solidFill>
                  <a:srgbClr val="E9759A"/>
                </a:solidFill>
              </a:rPr>
              <a:t>discover</a:t>
            </a:r>
            <a:r>
              <a:rPr lang="en-US" sz="2400" dirty="0">
                <a:solidFill>
                  <a:srgbClr val="E9759A"/>
                </a:solidFill>
              </a:rPr>
              <a:t> associated gastrointestinal diseases</a:t>
            </a:r>
            <a:r>
              <a:rPr lang="en-US" sz="2400" dirty="0">
                <a:solidFill>
                  <a:schemeClr val="accent5"/>
                </a:solidFill>
              </a:rPr>
              <a:t>, </a:t>
            </a:r>
            <a:r>
              <a:rPr lang="en-US" sz="2400" dirty="0"/>
              <a:t>to culture and identify the bacteria, and to find factors predisposing to infection.</a:t>
            </a:r>
          </a:p>
        </p:txBody>
      </p:sp>
      <p:sp>
        <p:nvSpPr>
          <p:cNvPr id="4" name="TextBox 3">
            <a:extLst>
              <a:ext uri="{FF2B5EF4-FFF2-40B4-BE49-F238E27FC236}">
                <a16:creationId xmlns:a16="http://schemas.microsoft.com/office/drawing/2014/main" id="{C764F6D1-9B0E-8C93-A284-E85FD9C8F079}"/>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51EC6505-B15F-2AA7-DC0D-25AEFF102F2A}"/>
              </a:ext>
            </a:extLst>
          </p:cNvPr>
          <p:cNvSpPr/>
          <p:nvPr/>
        </p:nvSpPr>
        <p:spPr>
          <a:xfrm>
            <a:off x="6689227" y="1993691"/>
            <a:ext cx="1137445" cy="749507"/>
          </a:xfrm>
          <a:prstGeom prst="borderCallout2">
            <a:avLst>
              <a:gd name="adj1" fmla="val 18750"/>
              <a:gd name="adj2" fmla="val -8333"/>
              <a:gd name="adj3" fmla="val 18750"/>
              <a:gd name="adj4" fmla="val -16667"/>
              <a:gd name="adj5" fmla="val 206257"/>
              <a:gd name="adj6" fmla="val -183126"/>
            </a:avLst>
          </a:prstGeom>
          <a:solidFill>
            <a:srgbClr val="E975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 #2</a:t>
            </a:r>
          </a:p>
        </p:txBody>
      </p:sp>
      <p:pic>
        <p:nvPicPr>
          <p:cNvPr id="6" name="Picture 5">
            <a:extLst>
              <a:ext uri="{FF2B5EF4-FFF2-40B4-BE49-F238E27FC236}">
                <a16:creationId xmlns:a16="http://schemas.microsoft.com/office/drawing/2014/main" id="{A8E38725-527D-8103-5842-8B622942FDE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241833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96A9-0992-AD34-F74C-9588ECEC3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FEDD5-8130-2CD5-3750-2D9529FE28AA}"/>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56A25984-70FD-DE0B-2ADF-F7237407AE41}"/>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t>The present study </a:t>
            </a:r>
            <a:r>
              <a:rPr lang="en-US" sz="2400" dirty="0">
                <a:solidFill>
                  <a:schemeClr val="tx2"/>
                </a:solidFill>
              </a:rPr>
              <a:t>was designed to confirm the association between antral gastritis and the bacteria, to discover associated gastrointestinal diseases, </a:t>
            </a:r>
            <a:r>
              <a:rPr lang="en-US" sz="2400" dirty="0">
                <a:solidFill>
                  <a:srgbClr val="E9759A"/>
                </a:solidFill>
              </a:rPr>
              <a:t>to </a:t>
            </a:r>
            <a:r>
              <a:rPr lang="en-US" sz="2400" b="1" dirty="0">
                <a:solidFill>
                  <a:srgbClr val="E9759A"/>
                </a:solidFill>
              </a:rPr>
              <a:t>culture</a:t>
            </a:r>
            <a:r>
              <a:rPr lang="en-US" sz="2400" dirty="0">
                <a:solidFill>
                  <a:srgbClr val="E9759A"/>
                </a:solidFill>
              </a:rPr>
              <a:t> and </a:t>
            </a:r>
            <a:r>
              <a:rPr lang="en-US" sz="2400" b="1" dirty="0">
                <a:solidFill>
                  <a:srgbClr val="E9759A"/>
                </a:solidFill>
              </a:rPr>
              <a:t>identify</a:t>
            </a:r>
            <a:r>
              <a:rPr lang="en-US" sz="2400" dirty="0">
                <a:solidFill>
                  <a:srgbClr val="E9759A"/>
                </a:solidFill>
              </a:rPr>
              <a:t> the bacteria, </a:t>
            </a:r>
            <a:r>
              <a:rPr lang="en-US" sz="2400" dirty="0"/>
              <a:t>and to find factors predisposing to infection.</a:t>
            </a:r>
          </a:p>
        </p:txBody>
      </p:sp>
      <p:sp>
        <p:nvSpPr>
          <p:cNvPr id="4" name="TextBox 3">
            <a:extLst>
              <a:ext uri="{FF2B5EF4-FFF2-40B4-BE49-F238E27FC236}">
                <a16:creationId xmlns:a16="http://schemas.microsoft.com/office/drawing/2014/main" id="{5E73E8C6-A849-C6DC-0BD5-4414EDB012E5}"/>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9BFE4FAD-F825-7439-2CB4-0FA3601E05A8}"/>
              </a:ext>
            </a:extLst>
          </p:cNvPr>
          <p:cNvSpPr/>
          <p:nvPr/>
        </p:nvSpPr>
        <p:spPr>
          <a:xfrm>
            <a:off x="8338145" y="4875415"/>
            <a:ext cx="1137445" cy="749507"/>
          </a:xfrm>
          <a:prstGeom prst="borderCallout2">
            <a:avLst>
              <a:gd name="adj1" fmla="val 18750"/>
              <a:gd name="adj2" fmla="val -8333"/>
              <a:gd name="adj3" fmla="val 18750"/>
              <a:gd name="adj4" fmla="val -16667"/>
              <a:gd name="adj5" fmla="val -103743"/>
              <a:gd name="adj6" fmla="val -251656"/>
            </a:avLst>
          </a:prstGeom>
          <a:solidFill>
            <a:srgbClr val="E975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 #3</a:t>
            </a:r>
          </a:p>
        </p:txBody>
      </p:sp>
      <p:pic>
        <p:nvPicPr>
          <p:cNvPr id="6" name="Picture 5">
            <a:extLst>
              <a:ext uri="{FF2B5EF4-FFF2-40B4-BE49-F238E27FC236}">
                <a16:creationId xmlns:a16="http://schemas.microsoft.com/office/drawing/2014/main" id="{E8347AD3-CBFF-771C-C9E7-0885CBC64C9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21578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E0A9-21B8-AFBA-DC02-03EC52C16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3FD7E-8CAC-3EBC-F47F-EA882FD02EC3}"/>
              </a:ext>
            </a:extLst>
          </p:cNvPr>
          <p:cNvSpPr>
            <a:spLocks noGrp="1"/>
          </p:cNvSpPr>
          <p:nvPr>
            <p:ph type="title"/>
          </p:nvPr>
        </p:nvSpPr>
        <p:spPr/>
        <p:txBody>
          <a:bodyPr/>
          <a:lstStyle/>
          <a:p>
            <a:r>
              <a:rPr lang="en-US" dirty="0"/>
              <a:t>Marshall &amp; Warren (1984)</a:t>
            </a:r>
          </a:p>
        </p:txBody>
      </p:sp>
      <p:sp>
        <p:nvSpPr>
          <p:cNvPr id="3" name="Content Placeholder 2">
            <a:extLst>
              <a:ext uri="{FF2B5EF4-FFF2-40B4-BE49-F238E27FC236}">
                <a16:creationId xmlns:a16="http://schemas.microsoft.com/office/drawing/2014/main" id="{DE8F8250-F8B7-E0AA-AEF8-03CB6F3FC570}"/>
              </a:ext>
            </a:extLst>
          </p:cNvPr>
          <p:cNvSpPr>
            <a:spLocks noGrp="1"/>
          </p:cNvSpPr>
          <p:nvPr>
            <p:ph idx="1"/>
          </p:nvPr>
        </p:nvSpPr>
        <p:spPr/>
        <p:txBody>
          <a:bodyPr>
            <a:normAutofit/>
          </a:bodyPr>
          <a:lstStyle/>
          <a:p>
            <a:pPr marL="0" indent="0">
              <a:buNone/>
            </a:pPr>
            <a:endParaRPr lang="en-US" sz="2400" b="1" dirty="0"/>
          </a:p>
          <a:p>
            <a:pPr marL="0" indent="0">
              <a:buNone/>
            </a:pPr>
            <a:r>
              <a:rPr lang="en-US" sz="2400" dirty="0"/>
              <a:t>The present study </a:t>
            </a:r>
            <a:r>
              <a:rPr lang="en-US" sz="2400" dirty="0">
                <a:solidFill>
                  <a:schemeClr val="tx2"/>
                </a:solidFill>
              </a:rPr>
              <a:t>was designed to confirm the association between antral gastritis and the bacteria, to discover associated gastrointestinal diseases, to culture and identify the bacteria, and </a:t>
            </a:r>
            <a:r>
              <a:rPr lang="en-US" sz="2400" dirty="0">
                <a:solidFill>
                  <a:srgbClr val="E9759A"/>
                </a:solidFill>
              </a:rPr>
              <a:t>to </a:t>
            </a:r>
            <a:r>
              <a:rPr lang="en-US" sz="2400" b="1" dirty="0">
                <a:solidFill>
                  <a:srgbClr val="E9759A"/>
                </a:solidFill>
              </a:rPr>
              <a:t>find</a:t>
            </a:r>
            <a:r>
              <a:rPr lang="en-US" sz="2400" dirty="0">
                <a:solidFill>
                  <a:srgbClr val="E9759A"/>
                </a:solidFill>
              </a:rPr>
              <a:t> factors predisposing to infection.</a:t>
            </a:r>
          </a:p>
        </p:txBody>
      </p:sp>
      <p:sp>
        <p:nvSpPr>
          <p:cNvPr id="4" name="TextBox 3">
            <a:extLst>
              <a:ext uri="{FF2B5EF4-FFF2-40B4-BE49-F238E27FC236}">
                <a16:creationId xmlns:a16="http://schemas.microsoft.com/office/drawing/2014/main" id="{CADC78BE-3D94-480B-6220-B6B15EF9F082}"/>
              </a:ext>
            </a:extLst>
          </p:cNvPr>
          <p:cNvSpPr txBox="1"/>
          <p:nvPr/>
        </p:nvSpPr>
        <p:spPr>
          <a:xfrm>
            <a:off x="3869268" y="6104544"/>
            <a:ext cx="6474691" cy="400110"/>
          </a:xfrm>
          <a:prstGeom prst="rect">
            <a:avLst/>
          </a:prstGeom>
          <a:noFill/>
        </p:spPr>
        <p:txBody>
          <a:bodyPr wrap="square" rtlCol="0">
            <a:spAutoFit/>
          </a:bodyPr>
          <a:lstStyle/>
          <a:p>
            <a:r>
              <a:rPr lang="en-US" sz="1000" dirty="0"/>
              <a:t>Marshall BJ, Warren JR. Unidentified curved bacilli in the stomach of patients with gastritis and peptic ulceration. </a:t>
            </a:r>
            <a:r>
              <a:rPr lang="en-US" sz="1000" i="1" dirty="0"/>
              <a:t>Lancet</a:t>
            </a:r>
            <a:r>
              <a:rPr lang="en-US" sz="1000" dirty="0"/>
              <a:t>. 1984;323(8390):1311-1315.</a:t>
            </a:r>
          </a:p>
        </p:txBody>
      </p:sp>
      <p:sp>
        <p:nvSpPr>
          <p:cNvPr id="5" name="Line Callout 2 4">
            <a:extLst>
              <a:ext uri="{FF2B5EF4-FFF2-40B4-BE49-F238E27FC236}">
                <a16:creationId xmlns:a16="http://schemas.microsoft.com/office/drawing/2014/main" id="{07041C95-69FB-6B42-35CF-D3B14E6815B0}"/>
              </a:ext>
            </a:extLst>
          </p:cNvPr>
          <p:cNvSpPr/>
          <p:nvPr/>
        </p:nvSpPr>
        <p:spPr>
          <a:xfrm>
            <a:off x="9340677" y="4631960"/>
            <a:ext cx="1137445" cy="749507"/>
          </a:xfrm>
          <a:prstGeom prst="borderCallout2">
            <a:avLst>
              <a:gd name="adj1" fmla="val 18750"/>
              <a:gd name="adj2" fmla="val -8333"/>
              <a:gd name="adj3" fmla="val 18750"/>
              <a:gd name="adj4" fmla="val -16667"/>
              <a:gd name="adj5" fmla="val -59743"/>
              <a:gd name="adj6" fmla="val -88239"/>
            </a:avLst>
          </a:prstGeom>
          <a:solidFill>
            <a:srgbClr val="E975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 #4</a:t>
            </a:r>
          </a:p>
        </p:txBody>
      </p:sp>
      <p:pic>
        <p:nvPicPr>
          <p:cNvPr id="6" name="Picture 5">
            <a:extLst>
              <a:ext uri="{FF2B5EF4-FFF2-40B4-BE49-F238E27FC236}">
                <a16:creationId xmlns:a16="http://schemas.microsoft.com/office/drawing/2014/main" id="{74F82B74-73C5-A131-1BAA-11D9F19FBCF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2919" y="4377128"/>
            <a:ext cx="2947482" cy="985518"/>
          </a:xfrm>
          <a:prstGeom prst="rect">
            <a:avLst/>
          </a:prstGeom>
        </p:spPr>
      </p:pic>
    </p:spTree>
    <p:extLst>
      <p:ext uri="{BB962C8B-B14F-4D97-AF65-F5344CB8AC3E}">
        <p14:creationId xmlns:p14="http://schemas.microsoft.com/office/powerpoint/2010/main" val="18389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9199E6-BC3C-42BB-8D63-4F17CCB2506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09D36375-10CF-4BCB-83A0-471B053D8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2DF315-8C60-424C-8737-1A5E8FDC8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6999BF-3C55-53E5-F8DF-79C6A7FF5B2E}"/>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a:solidFill>
                  <a:srgbClr val="FFFFFF"/>
                </a:solidFill>
              </a:rPr>
              <a:t>Conciseness</a:t>
            </a:r>
          </a:p>
        </p:txBody>
      </p:sp>
      <p:sp>
        <p:nvSpPr>
          <p:cNvPr id="3" name="Text Placeholder 2">
            <a:extLst>
              <a:ext uri="{FF2B5EF4-FFF2-40B4-BE49-F238E27FC236}">
                <a16:creationId xmlns:a16="http://schemas.microsoft.com/office/drawing/2014/main" id="{433327ED-8869-293B-5087-35D82190593F}"/>
              </a:ext>
            </a:extLst>
          </p:cNvPr>
          <p:cNvSpPr>
            <a:spLocks noGrp="1"/>
          </p:cNvSpPr>
          <p:nvPr>
            <p:ph type="body" idx="1"/>
          </p:nvPr>
        </p:nvSpPr>
        <p:spPr>
          <a:xfrm>
            <a:off x="1100014" y="5666792"/>
            <a:ext cx="10180696" cy="542592"/>
          </a:xfrm>
        </p:spPr>
        <p:txBody>
          <a:bodyPr vert="horz" lIns="91440" tIns="45720" rIns="91440" bIns="45720" rtlCol="0" anchor="t">
            <a:normAutofit/>
          </a:bodyPr>
          <a:lstStyle/>
          <a:p>
            <a:r>
              <a:rPr lang="en-US">
                <a:solidFill>
                  <a:schemeClr val="accent1">
                    <a:lumMod val="20000"/>
                    <a:lumOff val="80000"/>
                  </a:schemeClr>
                </a:solidFill>
              </a:rPr>
              <a:t>Less is more</a:t>
            </a:r>
          </a:p>
        </p:txBody>
      </p:sp>
      <p:pic>
        <p:nvPicPr>
          <p:cNvPr id="5" name="Picture 4" descr="Lone buffalo in a field">
            <a:extLst>
              <a:ext uri="{FF2B5EF4-FFF2-40B4-BE49-F238E27FC236}">
                <a16:creationId xmlns:a16="http://schemas.microsoft.com/office/drawing/2014/main" id="{ACB4D516-9AC6-0B46-B99F-E267812069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069847" y="484632"/>
            <a:ext cx="10637520" cy="3556755"/>
          </a:xfrm>
          <a:prstGeom prst="rect">
            <a:avLst/>
          </a:prstGeom>
        </p:spPr>
      </p:pic>
    </p:spTree>
    <p:extLst>
      <p:ext uri="{BB962C8B-B14F-4D97-AF65-F5344CB8AC3E}">
        <p14:creationId xmlns:p14="http://schemas.microsoft.com/office/powerpoint/2010/main" val="115754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3BB7D-54CD-4E8E-9A7F-1F4D62D2D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5D0469-8C8F-5CFF-A9C3-15A2DF03A0AA}"/>
              </a:ext>
            </a:extLst>
          </p:cNvPr>
          <p:cNvSpPr>
            <a:spLocks noGrp="1"/>
          </p:cNvSpPr>
          <p:nvPr>
            <p:ph type="title"/>
          </p:nvPr>
        </p:nvSpPr>
        <p:spPr>
          <a:xfrm>
            <a:off x="252919" y="1123837"/>
            <a:ext cx="2947482" cy="4601183"/>
          </a:xfrm>
        </p:spPr>
        <p:txBody>
          <a:bodyPr>
            <a:normAutofit/>
          </a:bodyPr>
          <a:lstStyle/>
          <a:p>
            <a:r>
              <a:rPr lang="en-US">
                <a:solidFill>
                  <a:schemeClr val="bg1"/>
                </a:solidFill>
              </a:rPr>
              <a:t>Goals</a:t>
            </a:r>
          </a:p>
        </p:txBody>
      </p:sp>
      <p:graphicFrame>
        <p:nvGraphicFramePr>
          <p:cNvPr id="5" name="Content Placeholder 2">
            <a:extLst>
              <a:ext uri="{FF2B5EF4-FFF2-40B4-BE49-F238E27FC236}">
                <a16:creationId xmlns:a16="http://schemas.microsoft.com/office/drawing/2014/main" id="{CB3B2F44-4740-27EC-2E99-81FCC5F4F88D}"/>
              </a:ext>
            </a:extLst>
          </p:cNvPr>
          <p:cNvGraphicFramePr>
            <a:graphicFrameLocks noGrp="1"/>
          </p:cNvGraphicFramePr>
          <p:nvPr>
            <p:ph idx="1"/>
            <p:extLst>
              <p:ext uri="{D42A27DB-BD31-4B8C-83A1-F6EECF244321}">
                <p14:modId xmlns:p14="http://schemas.microsoft.com/office/powerpoint/2010/main" val="78416349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224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C9FE3AD-ABDB-99D6-7585-61E056A932A7}"/>
              </a:ext>
            </a:extLst>
          </p:cNvPr>
          <p:cNvSpPr>
            <a:spLocks noGrp="1"/>
          </p:cNvSpPr>
          <p:nvPr>
            <p:ph type="title"/>
          </p:nvPr>
        </p:nvSpPr>
        <p:spPr>
          <a:xfrm>
            <a:off x="1600754" y="1087374"/>
            <a:ext cx="8983489" cy="1000978"/>
          </a:xfrm>
        </p:spPr>
        <p:txBody>
          <a:bodyPr>
            <a:normAutofit/>
          </a:bodyPr>
          <a:lstStyle/>
          <a:p>
            <a:r>
              <a:rPr lang="en-US" dirty="0"/>
              <a:t>The need</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C39E1B7-F9FC-BCEC-1C12-98212AC4E97A}"/>
              </a:ext>
            </a:extLst>
          </p:cNvPr>
          <p:cNvSpPr>
            <a:spLocks noGrp="1"/>
          </p:cNvSpPr>
          <p:nvPr>
            <p:ph idx="1"/>
          </p:nvPr>
        </p:nvSpPr>
        <p:spPr>
          <a:xfrm>
            <a:off x="1600753" y="2535446"/>
            <a:ext cx="8983489" cy="3554457"/>
          </a:xfrm>
        </p:spPr>
        <p:txBody>
          <a:bodyPr>
            <a:normAutofit/>
          </a:bodyPr>
          <a:lstStyle/>
          <a:p>
            <a:pPr marL="0" indent="0">
              <a:buNone/>
            </a:pPr>
            <a:r>
              <a:rPr lang="en-US">
                <a:solidFill>
                  <a:schemeClr val="tx1"/>
                </a:solidFill>
              </a:rPr>
              <a:t>Conciseness isn’t optional…it’s necessary</a:t>
            </a:r>
          </a:p>
          <a:p>
            <a:r>
              <a:rPr lang="en-US">
                <a:solidFill>
                  <a:schemeClr val="tx1"/>
                </a:solidFill>
              </a:rPr>
              <a:t>To conform to word limits</a:t>
            </a:r>
          </a:p>
          <a:p>
            <a:r>
              <a:rPr lang="en-US">
                <a:solidFill>
                  <a:schemeClr val="tx1"/>
                </a:solidFill>
              </a:rPr>
              <a:t>To communicate your message to busy readers</a:t>
            </a:r>
          </a:p>
        </p:txBody>
      </p:sp>
    </p:spTree>
    <p:extLst>
      <p:ext uri="{BB962C8B-B14F-4D97-AF65-F5344CB8AC3E}">
        <p14:creationId xmlns:p14="http://schemas.microsoft.com/office/powerpoint/2010/main" val="1106869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541DA30-A26C-09D1-BC34-7B7034CC47D7}"/>
              </a:ext>
            </a:extLst>
          </p:cNvPr>
          <p:cNvSpPr>
            <a:spLocks noGrp="1"/>
          </p:cNvSpPr>
          <p:nvPr>
            <p:ph type="title"/>
          </p:nvPr>
        </p:nvSpPr>
        <p:spPr>
          <a:xfrm>
            <a:off x="1600754" y="1087374"/>
            <a:ext cx="8983489" cy="1000978"/>
          </a:xfrm>
        </p:spPr>
        <p:txBody>
          <a:bodyPr>
            <a:normAutofit/>
          </a:bodyPr>
          <a:lstStyle/>
          <a:p>
            <a:r>
              <a:rPr lang="en-US" dirty="0"/>
              <a:t>Information overload</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240EAF8-769F-1BBD-0B83-DEA4852C0764}"/>
              </a:ext>
            </a:extLst>
          </p:cNvPr>
          <p:cNvSpPr>
            <a:spLocks noGrp="1"/>
          </p:cNvSpPr>
          <p:nvPr>
            <p:ph idx="1"/>
          </p:nvPr>
        </p:nvSpPr>
        <p:spPr>
          <a:xfrm>
            <a:off x="1600753" y="2535446"/>
            <a:ext cx="8983489" cy="3554457"/>
          </a:xfrm>
        </p:spPr>
        <p:txBody>
          <a:bodyPr>
            <a:normAutofit/>
          </a:bodyPr>
          <a:lstStyle/>
          <a:p>
            <a:pPr marL="0" indent="0">
              <a:buNone/>
            </a:pPr>
            <a:r>
              <a:rPr lang="en-US">
                <a:solidFill>
                  <a:schemeClr val="tx1"/>
                </a:solidFill>
              </a:rPr>
              <a:t>Vast amount of literature is published every day</a:t>
            </a:r>
          </a:p>
          <a:p>
            <a:r>
              <a:rPr lang="en-US" b="1">
                <a:solidFill>
                  <a:schemeClr val="tx1"/>
                </a:solidFill>
              </a:rPr>
              <a:t>Comprehension</a:t>
            </a:r>
            <a:r>
              <a:rPr lang="en-US">
                <a:solidFill>
                  <a:schemeClr val="tx1"/>
                </a:solidFill>
              </a:rPr>
              <a:t> hinges on </a:t>
            </a:r>
            <a:r>
              <a:rPr lang="en-US" b="1">
                <a:solidFill>
                  <a:schemeClr val="tx1"/>
                </a:solidFill>
              </a:rPr>
              <a:t>clarity</a:t>
            </a:r>
          </a:p>
          <a:p>
            <a:r>
              <a:rPr lang="en-US" b="1">
                <a:solidFill>
                  <a:schemeClr val="tx1"/>
                </a:solidFill>
              </a:rPr>
              <a:t>Clarity</a:t>
            </a:r>
            <a:r>
              <a:rPr lang="en-US">
                <a:solidFill>
                  <a:schemeClr val="tx1"/>
                </a:solidFill>
              </a:rPr>
              <a:t> is supported by </a:t>
            </a:r>
            <a:r>
              <a:rPr lang="en-US" b="1">
                <a:solidFill>
                  <a:schemeClr val="tx1"/>
                </a:solidFill>
              </a:rPr>
              <a:t>conciseness</a:t>
            </a:r>
          </a:p>
        </p:txBody>
      </p:sp>
    </p:spTree>
    <p:extLst>
      <p:ext uri="{BB962C8B-B14F-4D97-AF65-F5344CB8AC3E}">
        <p14:creationId xmlns:p14="http://schemas.microsoft.com/office/powerpoint/2010/main" val="2737656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59815321-2440-7BD9-D1C2-BADDDA5CE8F8}"/>
              </a:ext>
            </a:extLst>
          </p:cNvPr>
          <p:cNvSpPr/>
          <p:nvPr/>
        </p:nvSpPr>
        <p:spPr>
          <a:xfrm>
            <a:off x="6942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goal of this study was to</a:t>
            </a:r>
          </a:p>
        </p:txBody>
      </p:sp>
      <p:sp>
        <p:nvSpPr>
          <p:cNvPr id="3" name="Oval Callout 2">
            <a:extLst>
              <a:ext uri="{FF2B5EF4-FFF2-40B4-BE49-F238E27FC236}">
                <a16:creationId xmlns:a16="http://schemas.microsoft.com/office/drawing/2014/main" id="{E57DED74-9FFA-782E-A9B4-FE92C85BEAAC}"/>
              </a:ext>
            </a:extLst>
          </p:cNvPr>
          <p:cNvSpPr/>
          <p:nvPr/>
        </p:nvSpPr>
        <p:spPr>
          <a:xfrm>
            <a:off x="33358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Our goal was to</a:t>
            </a:r>
          </a:p>
        </p:txBody>
      </p:sp>
      <p:sp>
        <p:nvSpPr>
          <p:cNvPr id="4" name="Oval Callout 3">
            <a:extLst>
              <a:ext uri="{FF2B5EF4-FFF2-40B4-BE49-F238E27FC236}">
                <a16:creationId xmlns:a16="http://schemas.microsoft.com/office/drawing/2014/main" id="{BC0A71A8-92C8-3A39-259D-55CE1317DD36}"/>
              </a:ext>
            </a:extLst>
          </p:cNvPr>
          <p:cNvSpPr/>
          <p:nvPr/>
        </p:nvSpPr>
        <p:spPr>
          <a:xfrm>
            <a:off x="694267" y="3903130"/>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majority of cases</a:t>
            </a:r>
          </a:p>
        </p:txBody>
      </p:sp>
      <p:sp>
        <p:nvSpPr>
          <p:cNvPr id="5" name="Oval Callout 4">
            <a:extLst>
              <a:ext uri="{FF2B5EF4-FFF2-40B4-BE49-F238E27FC236}">
                <a16:creationId xmlns:a16="http://schemas.microsoft.com/office/drawing/2014/main" id="{3AD2B2A2-D387-4722-0B74-C458566E8203}"/>
              </a:ext>
            </a:extLst>
          </p:cNvPr>
          <p:cNvSpPr/>
          <p:nvPr/>
        </p:nvSpPr>
        <p:spPr>
          <a:xfrm>
            <a:off x="3335867" y="3970864"/>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Most cases</a:t>
            </a:r>
          </a:p>
        </p:txBody>
      </p:sp>
      <p:sp>
        <p:nvSpPr>
          <p:cNvPr id="6" name="Oval Callout 5">
            <a:extLst>
              <a:ext uri="{FF2B5EF4-FFF2-40B4-BE49-F238E27FC236}">
                <a16:creationId xmlns:a16="http://schemas.microsoft.com/office/drawing/2014/main" id="{B6CAD5C3-8BC1-85EB-66B3-F9BC61CE72A2}"/>
              </a:ext>
            </a:extLst>
          </p:cNvPr>
          <p:cNvSpPr/>
          <p:nvPr/>
        </p:nvSpPr>
        <p:spPr>
          <a:xfrm>
            <a:off x="62991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 total of 14 patients</a:t>
            </a:r>
          </a:p>
        </p:txBody>
      </p:sp>
      <p:sp>
        <p:nvSpPr>
          <p:cNvPr id="7" name="Oval Callout 6">
            <a:extLst>
              <a:ext uri="{FF2B5EF4-FFF2-40B4-BE49-F238E27FC236}">
                <a16:creationId xmlns:a16="http://schemas.microsoft.com/office/drawing/2014/main" id="{AE83A366-D715-5573-A3D1-B74C998A74A5}"/>
              </a:ext>
            </a:extLst>
          </p:cNvPr>
          <p:cNvSpPr/>
          <p:nvPr/>
        </p:nvSpPr>
        <p:spPr>
          <a:xfrm>
            <a:off x="89407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Fourteen patients</a:t>
            </a:r>
          </a:p>
        </p:txBody>
      </p:sp>
      <p:sp>
        <p:nvSpPr>
          <p:cNvPr id="8" name="Oval Callout 7">
            <a:extLst>
              <a:ext uri="{FF2B5EF4-FFF2-40B4-BE49-F238E27FC236}">
                <a16:creationId xmlns:a16="http://schemas.microsoft.com/office/drawing/2014/main" id="{AB8CD502-ED45-B3CB-36DF-6522954DD158}"/>
              </a:ext>
            </a:extLst>
          </p:cNvPr>
          <p:cNvSpPr/>
          <p:nvPr/>
        </p:nvSpPr>
        <p:spPr>
          <a:xfrm>
            <a:off x="64177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Advance planning</a:t>
            </a:r>
          </a:p>
        </p:txBody>
      </p:sp>
      <p:sp>
        <p:nvSpPr>
          <p:cNvPr id="9" name="Oval Callout 8">
            <a:extLst>
              <a:ext uri="{FF2B5EF4-FFF2-40B4-BE49-F238E27FC236}">
                <a16:creationId xmlns:a16="http://schemas.microsoft.com/office/drawing/2014/main" id="{0F3EA6B8-C8FB-41D5-544E-50E81E0E1D07}"/>
              </a:ext>
            </a:extLst>
          </p:cNvPr>
          <p:cNvSpPr/>
          <p:nvPr/>
        </p:nvSpPr>
        <p:spPr>
          <a:xfrm>
            <a:off x="90593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Planning</a:t>
            </a:r>
          </a:p>
        </p:txBody>
      </p:sp>
      <p:sp>
        <p:nvSpPr>
          <p:cNvPr id="10" name="TextBox 9">
            <a:extLst>
              <a:ext uri="{FF2B5EF4-FFF2-40B4-BE49-F238E27FC236}">
                <a16:creationId xmlns:a16="http://schemas.microsoft.com/office/drawing/2014/main" id="{FD731D62-2DB4-51D9-E14B-5BDD5A0F878F}"/>
              </a:ext>
            </a:extLst>
          </p:cNvPr>
          <p:cNvSpPr txBox="1"/>
          <p:nvPr/>
        </p:nvSpPr>
        <p:spPr>
          <a:xfrm>
            <a:off x="304800" y="355600"/>
            <a:ext cx="10972796" cy="769441"/>
          </a:xfrm>
          <a:prstGeom prst="rect">
            <a:avLst/>
          </a:prstGeom>
          <a:solidFill>
            <a:schemeClr val="accent1"/>
          </a:solidFill>
        </p:spPr>
        <p:txBody>
          <a:bodyPr wrap="square" rtlCol="0">
            <a:spAutoFit/>
          </a:bodyPr>
          <a:lstStyle/>
          <a:p>
            <a:r>
              <a:rPr lang="en-US" sz="4400" dirty="0">
                <a:solidFill>
                  <a:schemeClr val="bg1"/>
                </a:solidFill>
              </a:rPr>
              <a:t>Pop quiz</a:t>
            </a:r>
          </a:p>
        </p:txBody>
      </p:sp>
    </p:spTree>
    <p:extLst>
      <p:ext uri="{BB962C8B-B14F-4D97-AF65-F5344CB8AC3E}">
        <p14:creationId xmlns:p14="http://schemas.microsoft.com/office/powerpoint/2010/main" val="32579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BD11-EE1D-6525-48C6-AE68883C4057}"/>
            </a:ext>
          </a:extLst>
        </p:cNvPr>
        <p:cNvGrpSpPr/>
        <p:nvPr/>
      </p:nvGrpSpPr>
      <p:grpSpPr>
        <a:xfrm>
          <a:off x="0" y="0"/>
          <a:ext cx="0" cy="0"/>
          <a:chOff x="0" y="0"/>
          <a:chExt cx="0" cy="0"/>
        </a:xfrm>
      </p:grpSpPr>
      <p:sp>
        <p:nvSpPr>
          <p:cNvPr id="2" name="Oval Callout 1">
            <a:extLst>
              <a:ext uri="{FF2B5EF4-FFF2-40B4-BE49-F238E27FC236}">
                <a16:creationId xmlns:a16="http://schemas.microsoft.com/office/drawing/2014/main" id="{16684921-B489-1170-2B54-8BC13EC88E11}"/>
              </a:ext>
            </a:extLst>
          </p:cNvPr>
          <p:cNvSpPr/>
          <p:nvPr/>
        </p:nvSpPr>
        <p:spPr>
          <a:xfrm>
            <a:off x="6942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At the present time</a:t>
            </a:r>
          </a:p>
        </p:txBody>
      </p:sp>
      <p:sp>
        <p:nvSpPr>
          <p:cNvPr id="3" name="Oval Callout 2">
            <a:extLst>
              <a:ext uri="{FF2B5EF4-FFF2-40B4-BE49-F238E27FC236}">
                <a16:creationId xmlns:a16="http://schemas.microsoft.com/office/drawing/2014/main" id="{AC47C4EF-04D3-1D48-C887-2CE021A5355A}"/>
              </a:ext>
            </a:extLst>
          </p:cNvPr>
          <p:cNvSpPr/>
          <p:nvPr/>
        </p:nvSpPr>
        <p:spPr>
          <a:xfrm>
            <a:off x="33358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Currently</a:t>
            </a:r>
          </a:p>
        </p:txBody>
      </p:sp>
      <p:sp>
        <p:nvSpPr>
          <p:cNvPr id="4" name="Oval Callout 3">
            <a:extLst>
              <a:ext uri="{FF2B5EF4-FFF2-40B4-BE49-F238E27FC236}">
                <a16:creationId xmlns:a16="http://schemas.microsoft.com/office/drawing/2014/main" id="{2B929BBD-9F64-A2D8-8B53-181C2CB05DC6}"/>
              </a:ext>
            </a:extLst>
          </p:cNvPr>
          <p:cNvSpPr/>
          <p:nvPr/>
        </p:nvSpPr>
        <p:spPr>
          <a:xfrm>
            <a:off x="694267" y="3903130"/>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As the result of</a:t>
            </a:r>
          </a:p>
        </p:txBody>
      </p:sp>
      <p:sp>
        <p:nvSpPr>
          <p:cNvPr id="5" name="Oval Callout 4">
            <a:extLst>
              <a:ext uri="{FF2B5EF4-FFF2-40B4-BE49-F238E27FC236}">
                <a16:creationId xmlns:a16="http://schemas.microsoft.com/office/drawing/2014/main" id="{33D1B82D-D58C-9B58-FF6C-301A5232A53A}"/>
              </a:ext>
            </a:extLst>
          </p:cNvPr>
          <p:cNvSpPr/>
          <p:nvPr/>
        </p:nvSpPr>
        <p:spPr>
          <a:xfrm>
            <a:off x="3335867" y="3970864"/>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Because of</a:t>
            </a:r>
          </a:p>
        </p:txBody>
      </p:sp>
      <p:sp>
        <p:nvSpPr>
          <p:cNvPr id="6" name="Oval Callout 5">
            <a:extLst>
              <a:ext uri="{FF2B5EF4-FFF2-40B4-BE49-F238E27FC236}">
                <a16:creationId xmlns:a16="http://schemas.microsoft.com/office/drawing/2014/main" id="{46ED71EB-91E7-079F-B5A8-3DB51A1C9B6F}"/>
              </a:ext>
            </a:extLst>
          </p:cNvPr>
          <p:cNvSpPr/>
          <p:nvPr/>
        </p:nvSpPr>
        <p:spPr>
          <a:xfrm>
            <a:off x="62991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Close proximity</a:t>
            </a:r>
          </a:p>
        </p:txBody>
      </p:sp>
      <p:sp>
        <p:nvSpPr>
          <p:cNvPr id="7" name="Oval Callout 6">
            <a:extLst>
              <a:ext uri="{FF2B5EF4-FFF2-40B4-BE49-F238E27FC236}">
                <a16:creationId xmlns:a16="http://schemas.microsoft.com/office/drawing/2014/main" id="{A48D631A-086F-9F5D-5199-FBA178F3C5A4}"/>
              </a:ext>
            </a:extLst>
          </p:cNvPr>
          <p:cNvSpPr/>
          <p:nvPr/>
        </p:nvSpPr>
        <p:spPr>
          <a:xfrm>
            <a:off x="89407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Proximity</a:t>
            </a:r>
          </a:p>
        </p:txBody>
      </p:sp>
      <p:sp>
        <p:nvSpPr>
          <p:cNvPr id="8" name="Oval Callout 7">
            <a:extLst>
              <a:ext uri="{FF2B5EF4-FFF2-40B4-BE49-F238E27FC236}">
                <a16:creationId xmlns:a16="http://schemas.microsoft.com/office/drawing/2014/main" id="{89027D48-6288-81AD-C043-3208250BD798}"/>
              </a:ext>
            </a:extLst>
          </p:cNvPr>
          <p:cNvSpPr/>
          <p:nvPr/>
        </p:nvSpPr>
        <p:spPr>
          <a:xfrm>
            <a:off x="64177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Could possibly be</a:t>
            </a:r>
          </a:p>
        </p:txBody>
      </p:sp>
      <p:sp>
        <p:nvSpPr>
          <p:cNvPr id="9" name="Oval Callout 8">
            <a:extLst>
              <a:ext uri="{FF2B5EF4-FFF2-40B4-BE49-F238E27FC236}">
                <a16:creationId xmlns:a16="http://schemas.microsoft.com/office/drawing/2014/main" id="{8FFA2CD5-279A-DB5B-9F94-064E36259DB9}"/>
              </a:ext>
            </a:extLst>
          </p:cNvPr>
          <p:cNvSpPr/>
          <p:nvPr/>
        </p:nvSpPr>
        <p:spPr>
          <a:xfrm>
            <a:off x="90593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Could be</a:t>
            </a:r>
          </a:p>
        </p:txBody>
      </p:sp>
      <p:sp>
        <p:nvSpPr>
          <p:cNvPr id="10" name="TextBox 9">
            <a:extLst>
              <a:ext uri="{FF2B5EF4-FFF2-40B4-BE49-F238E27FC236}">
                <a16:creationId xmlns:a16="http://schemas.microsoft.com/office/drawing/2014/main" id="{E3C34016-C7D0-1781-63DC-0429A4AEF0B3}"/>
              </a:ext>
            </a:extLst>
          </p:cNvPr>
          <p:cNvSpPr txBox="1"/>
          <p:nvPr/>
        </p:nvSpPr>
        <p:spPr>
          <a:xfrm>
            <a:off x="304800" y="355600"/>
            <a:ext cx="10972796" cy="769441"/>
          </a:xfrm>
          <a:prstGeom prst="rect">
            <a:avLst/>
          </a:prstGeom>
          <a:solidFill>
            <a:schemeClr val="accent1"/>
          </a:solidFill>
        </p:spPr>
        <p:txBody>
          <a:bodyPr wrap="square" rtlCol="0">
            <a:spAutoFit/>
          </a:bodyPr>
          <a:lstStyle/>
          <a:p>
            <a:r>
              <a:rPr lang="en-US" sz="4400" dirty="0">
                <a:solidFill>
                  <a:schemeClr val="bg1"/>
                </a:solidFill>
              </a:rPr>
              <a:t>Pop quiz</a:t>
            </a:r>
          </a:p>
        </p:txBody>
      </p:sp>
    </p:spTree>
    <p:extLst>
      <p:ext uri="{BB962C8B-B14F-4D97-AF65-F5344CB8AC3E}">
        <p14:creationId xmlns:p14="http://schemas.microsoft.com/office/powerpoint/2010/main" val="42661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DB97-C987-00D1-524F-A05E4B29A93C}"/>
            </a:ext>
          </a:extLst>
        </p:cNvPr>
        <p:cNvGrpSpPr/>
        <p:nvPr/>
      </p:nvGrpSpPr>
      <p:grpSpPr>
        <a:xfrm>
          <a:off x="0" y="0"/>
          <a:ext cx="0" cy="0"/>
          <a:chOff x="0" y="0"/>
          <a:chExt cx="0" cy="0"/>
        </a:xfrm>
      </p:grpSpPr>
      <p:sp>
        <p:nvSpPr>
          <p:cNvPr id="2" name="Oval Callout 1">
            <a:extLst>
              <a:ext uri="{FF2B5EF4-FFF2-40B4-BE49-F238E27FC236}">
                <a16:creationId xmlns:a16="http://schemas.microsoft.com/office/drawing/2014/main" id="{A8C6823D-D549-D059-EE74-760624C11279}"/>
              </a:ext>
            </a:extLst>
          </p:cNvPr>
          <p:cNvSpPr/>
          <p:nvPr/>
        </p:nvSpPr>
        <p:spPr>
          <a:xfrm>
            <a:off x="6942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Due to the fact that</a:t>
            </a:r>
          </a:p>
        </p:txBody>
      </p:sp>
      <p:sp>
        <p:nvSpPr>
          <p:cNvPr id="3" name="Oval Callout 2">
            <a:extLst>
              <a:ext uri="{FF2B5EF4-FFF2-40B4-BE49-F238E27FC236}">
                <a16:creationId xmlns:a16="http://schemas.microsoft.com/office/drawing/2014/main" id="{C06B59B5-6FB4-E5D5-52D0-CFF6D16C05C3}"/>
              </a:ext>
            </a:extLst>
          </p:cNvPr>
          <p:cNvSpPr/>
          <p:nvPr/>
        </p:nvSpPr>
        <p:spPr>
          <a:xfrm>
            <a:off x="33358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Because</a:t>
            </a:r>
          </a:p>
        </p:txBody>
      </p:sp>
      <p:sp>
        <p:nvSpPr>
          <p:cNvPr id="4" name="Oval Callout 3">
            <a:extLst>
              <a:ext uri="{FF2B5EF4-FFF2-40B4-BE49-F238E27FC236}">
                <a16:creationId xmlns:a16="http://schemas.microsoft.com/office/drawing/2014/main" id="{D9130DC6-E0F1-B5A5-0151-1203D14880B6}"/>
              </a:ext>
            </a:extLst>
          </p:cNvPr>
          <p:cNvSpPr/>
          <p:nvPr/>
        </p:nvSpPr>
        <p:spPr>
          <a:xfrm>
            <a:off x="694267" y="3903130"/>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 out of 18 patients</a:t>
            </a:r>
          </a:p>
        </p:txBody>
      </p:sp>
      <p:sp>
        <p:nvSpPr>
          <p:cNvPr id="5" name="Oval Callout 4">
            <a:extLst>
              <a:ext uri="{FF2B5EF4-FFF2-40B4-BE49-F238E27FC236}">
                <a16:creationId xmlns:a16="http://schemas.microsoft.com/office/drawing/2014/main" id="{6ED000A9-077A-6D7E-B4B7-5F5E6452D758}"/>
              </a:ext>
            </a:extLst>
          </p:cNvPr>
          <p:cNvSpPr/>
          <p:nvPr/>
        </p:nvSpPr>
        <p:spPr>
          <a:xfrm>
            <a:off x="3335867" y="3970864"/>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2 of 18 patients</a:t>
            </a:r>
          </a:p>
        </p:txBody>
      </p:sp>
      <p:sp>
        <p:nvSpPr>
          <p:cNvPr id="6" name="Oval Callout 5">
            <a:extLst>
              <a:ext uri="{FF2B5EF4-FFF2-40B4-BE49-F238E27FC236}">
                <a16:creationId xmlns:a16="http://schemas.microsoft.com/office/drawing/2014/main" id="{1975877F-650A-E35A-FC02-D3A4A1D23A12}"/>
              </a:ext>
            </a:extLst>
          </p:cNvPr>
          <p:cNvSpPr/>
          <p:nvPr/>
        </p:nvSpPr>
        <p:spPr>
          <a:xfrm>
            <a:off x="62991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Exactly the same</a:t>
            </a:r>
          </a:p>
        </p:txBody>
      </p:sp>
      <p:sp>
        <p:nvSpPr>
          <p:cNvPr id="7" name="Oval Callout 6">
            <a:extLst>
              <a:ext uri="{FF2B5EF4-FFF2-40B4-BE49-F238E27FC236}">
                <a16:creationId xmlns:a16="http://schemas.microsoft.com/office/drawing/2014/main" id="{5C64320B-81DB-B998-FABD-91A149A8076B}"/>
              </a:ext>
            </a:extLst>
          </p:cNvPr>
          <p:cNvSpPr/>
          <p:nvPr/>
        </p:nvSpPr>
        <p:spPr>
          <a:xfrm>
            <a:off x="89407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same</a:t>
            </a:r>
          </a:p>
        </p:txBody>
      </p:sp>
      <p:sp>
        <p:nvSpPr>
          <p:cNvPr id="8" name="Oval Callout 7">
            <a:extLst>
              <a:ext uri="{FF2B5EF4-FFF2-40B4-BE49-F238E27FC236}">
                <a16:creationId xmlns:a16="http://schemas.microsoft.com/office/drawing/2014/main" id="{0CFDFB5A-DC50-89F9-1D15-E65416049F3C}"/>
              </a:ext>
            </a:extLst>
          </p:cNvPr>
          <p:cNvSpPr/>
          <p:nvPr/>
        </p:nvSpPr>
        <p:spPr>
          <a:xfrm>
            <a:off x="64177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Past history</a:t>
            </a:r>
          </a:p>
        </p:txBody>
      </p:sp>
      <p:sp>
        <p:nvSpPr>
          <p:cNvPr id="9" name="Oval Callout 8">
            <a:extLst>
              <a:ext uri="{FF2B5EF4-FFF2-40B4-BE49-F238E27FC236}">
                <a16:creationId xmlns:a16="http://schemas.microsoft.com/office/drawing/2014/main" id="{48F97EAB-FE1C-BB60-5C4A-40A397739D05}"/>
              </a:ext>
            </a:extLst>
          </p:cNvPr>
          <p:cNvSpPr/>
          <p:nvPr/>
        </p:nvSpPr>
        <p:spPr>
          <a:xfrm>
            <a:off x="90593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History</a:t>
            </a:r>
          </a:p>
        </p:txBody>
      </p:sp>
      <p:sp>
        <p:nvSpPr>
          <p:cNvPr id="10" name="TextBox 9">
            <a:extLst>
              <a:ext uri="{FF2B5EF4-FFF2-40B4-BE49-F238E27FC236}">
                <a16:creationId xmlns:a16="http://schemas.microsoft.com/office/drawing/2014/main" id="{F1DECED3-7B4F-7DDD-1D4F-94246E802F26}"/>
              </a:ext>
            </a:extLst>
          </p:cNvPr>
          <p:cNvSpPr txBox="1"/>
          <p:nvPr/>
        </p:nvSpPr>
        <p:spPr>
          <a:xfrm>
            <a:off x="304800" y="355600"/>
            <a:ext cx="10972796" cy="769441"/>
          </a:xfrm>
          <a:prstGeom prst="rect">
            <a:avLst/>
          </a:prstGeom>
          <a:solidFill>
            <a:schemeClr val="accent1"/>
          </a:solidFill>
        </p:spPr>
        <p:txBody>
          <a:bodyPr wrap="square" rtlCol="0">
            <a:spAutoFit/>
          </a:bodyPr>
          <a:lstStyle/>
          <a:p>
            <a:r>
              <a:rPr lang="en-US" sz="4400" dirty="0">
                <a:solidFill>
                  <a:schemeClr val="bg1"/>
                </a:solidFill>
              </a:rPr>
              <a:t>Pop quiz</a:t>
            </a:r>
          </a:p>
        </p:txBody>
      </p:sp>
    </p:spTree>
    <p:extLst>
      <p:ext uri="{BB962C8B-B14F-4D97-AF65-F5344CB8AC3E}">
        <p14:creationId xmlns:p14="http://schemas.microsoft.com/office/powerpoint/2010/main" val="33238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FFC40-AF71-EE87-8D47-ACF94D28DD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2AB9D-41EB-C47A-5F36-98E2BFE4295B}"/>
              </a:ext>
            </a:extLst>
          </p:cNvPr>
          <p:cNvSpPr>
            <a:spLocks noGrp="1"/>
          </p:cNvSpPr>
          <p:nvPr>
            <p:ph type="title"/>
          </p:nvPr>
        </p:nvSpPr>
        <p:spPr/>
        <p:txBody>
          <a:bodyPr/>
          <a:lstStyle/>
          <a:p>
            <a:r>
              <a:rPr lang="en-US" dirty="0"/>
              <a:t>What is it?</a:t>
            </a:r>
          </a:p>
        </p:txBody>
      </p:sp>
      <p:sp>
        <p:nvSpPr>
          <p:cNvPr id="3" name="Content Placeholder 2">
            <a:extLst>
              <a:ext uri="{FF2B5EF4-FFF2-40B4-BE49-F238E27FC236}">
                <a16:creationId xmlns:a16="http://schemas.microsoft.com/office/drawing/2014/main" id="{874F8F52-9439-37D7-35AD-5A0364422EDB}"/>
              </a:ext>
            </a:extLst>
          </p:cNvPr>
          <p:cNvSpPr>
            <a:spLocks noGrp="1"/>
          </p:cNvSpPr>
          <p:nvPr>
            <p:ph idx="1"/>
          </p:nvPr>
        </p:nvSpPr>
        <p:spPr>
          <a:xfrm>
            <a:off x="3869268" y="864108"/>
            <a:ext cx="7315200" cy="3197253"/>
          </a:xfrm>
        </p:spPr>
        <p:txBody>
          <a:bodyPr/>
          <a:lstStyle/>
          <a:p>
            <a:r>
              <a:rPr lang="en-US" sz="2400" dirty="0"/>
              <a:t>What we don’t know yet</a:t>
            </a:r>
          </a:p>
          <a:p>
            <a:r>
              <a:rPr lang="en-US" sz="2400" dirty="0"/>
              <a:t>What is missing, unclear, or contradictory</a:t>
            </a:r>
          </a:p>
          <a:p>
            <a:r>
              <a:rPr lang="en-US" sz="2400" dirty="0"/>
              <a:t>Limitations, inconsistencies</a:t>
            </a:r>
          </a:p>
          <a:p>
            <a:r>
              <a:rPr lang="en-US" sz="2400" dirty="0"/>
              <a:t>Understudied populations, mechanisms, diseases?</a:t>
            </a:r>
          </a:p>
          <a:p>
            <a:pPr marL="0" indent="0">
              <a:buNone/>
            </a:pPr>
            <a:endParaRPr lang="en-US" sz="2000" dirty="0"/>
          </a:p>
          <a:p>
            <a:endParaRPr lang="en-US" dirty="0"/>
          </a:p>
        </p:txBody>
      </p:sp>
      <p:sp>
        <p:nvSpPr>
          <p:cNvPr id="5" name="Oval Callout 4">
            <a:extLst>
              <a:ext uri="{FF2B5EF4-FFF2-40B4-BE49-F238E27FC236}">
                <a16:creationId xmlns:a16="http://schemas.microsoft.com/office/drawing/2014/main" id="{86657BB8-0236-CC72-8BA4-DFBC62A77BB5}"/>
              </a:ext>
            </a:extLst>
          </p:cNvPr>
          <p:cNvSpPr/>
          <p:nvPr/>
        </p:nvSpPr>
        <p:spPr>
          <a:xfrm>
            <a:off x="5533902" y="3075708"/>
            <a:ext cx="5923699" cy="2484135"/>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Example: </a:t>
            </a:r>
            <a:r>
              <a:rPr lang="en-US" sz="2000" dirty="0"/>
              <a:t>“Although semaglutide has been shown to help patients lose weight, the factors predicting individual variability in response are poorly understood.”</a:t>
            </a:r>
          </a:p>
        </p:txBody>
      </p:sp>
    </p:spTree>
    <p:extLst>
      <p:ext uri="{BB962C8B-B14F-4D97-AF65-F5344CB8AC3E}">
        <p14:creationId xmlns:p14="http://schemas.microsoft.com/office/powerpoint/2010/main" val="3483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EF0E-F194-3858-767E-1B823BBAB26D}"/>
            </a:ext>
          </a:extLst>
        </p:cNvPr>
        <p:cNvGrpSpPr/>
        <p:nvPr/>
      </p:nvGrpSpPr>
      <p:grpSpPr>
        <a:xfrm>
          <a:off x="0" y="0"/>
          <a:ext cx="0" cy="0"/>
          <a:chOff x="0" y="0"/>
          <a:chExt cx="0" cy="0"/>
        </a:xfrm>
      </p:grpSpPr>
      <p:sp>
        <p:nvSpPr>
          <p:cNvPr id="2" name="Oval Callout 1">
            <a:extLst>
              <a:ext uri="{FF2B5EF4-FFF2-40B4-BE49-F238E27FC236}">
                <a16:creationId xmlns:a16="http://schemas.microsoft.com/office/drawing/2014/main" id="{2ABE9885-3DEC-FE17-76EC-14F942D0F703}"/>
              </a:ext>
            </a:extLst>
          </p:cNvPr>
          <p:cNvSpPr/>
          <p:nvPr/>
        </p:nvSpPr>
        <p:spPr>
          <a:xfrm>
            <a:off x="6942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 order to</a:t>
            </a:r>
          </a:p>
        </p:txBody>
      </p:sp>
      <p:sp>
        <p:nvSpPr>
          <p:cNvPr id="3" name="Oval Callout 2">
            <a:extLst>
              <a:ext uri="{FF2B5EF4-FFF2-40B4-BE49-F238E27FC236}">
                <a16:creationId xmlns:a16="http://schemas.microsoft.com/office/drawing/2014/main" id="{F6956419-0273-1CEF-96E2-BD009582CE1A}"/>
              </a:ext>
            </a:extLst>
          </p:cNvPr>
          <p:cNvSpPr/>
          <p:nvPr/>
        </p:nvSpPr>
        <p:spPr>
          <a:xfrm>
            <a:off x="33358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To</a:t>
            </a:r>
          </a:p>
        </p:txBody>
      </p:sp>
      <p:sp>
        <p:nvSpPr>
          <p:cNvPr id="4" name="Oval Callout 3">
            <a:extLst>
              <a:ext uri="{FF2B5EF4-FFF2-40B4-BE49-F238E27FC236}">
                <a16:creationId xmlns:a16="http://schemas.microsoft.com/office/drawing/2014/main" id="{09003B85-CAF1-D9EA-E682-CC8D2F39E96F}"/>
              </a:ext>
            </a:extLst>
          </p:cNvPr>
          <p:cNvSpPr/>
          <p:nvPr/>
        </p:nvSpPr>
        <p:spPr>
          <a:xfrm>
            <a:off x="694267" y="3903130"/>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 spite of</a:t>
            </a:r>
          </a:p>
        </p:txBody>
      </p:sp>
      <p:sp>
        <p:nvSpPr>
          <p:cNvPr id="5" name="Oval Callout 4">
            <a:extLst>
              <a:ext uri="{FF2B5EF4-FFF2-40B4-BE49-F238E27FC236}">
                <a16:creationId xmlns:a16="http://schemas.microsoft.com/office/drawing/2014/main" id="{05BB45AF-B72A-BCB9-7D59-4F6ADA67BF36}"/>
              </a:ext>
            </a:extLst>
          </p:cNvPr>
          <p:cNvSpPr/>
          <p:nvPr/>
        </p:nvSpPr>
        <p:spPr>
          <a:xfrm>
            <a:off x="3335867" y="3970864"/>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Despite</a:t>
            </a:r>
          </a:p>
        </p:txBody>
      </p:sp>
      <p:sp>
        <p:nvSpPr>
          <p:cNvPr id="6" name="Oval Callout 5">
            <a:extLst>
              <a:ext uri="{FF2B5EF4-FFF2-40B4-BE49-F238E27FC236}">
                <a16:creationId xmlns:a16="http://schemas.microsoft.com/office/drawing/2014/main" id="{CA6B7CC7-0136-20F9-A194-F9B6B1778263}"/>
              </a:ext>
            </a:extLst>
          </p:cNvPr>
          <p:cNvSpPr/>
          <p:nvPr/>
        </p:nvSpPr>
        <p:spPr>
          <a:xfrm>
            <a:off x="62991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Interval of time</a:t>
            </a:r>
          </a:p>
        </p:txBody>
      </p:sp>
      <p:sp>
        <p:nvSpPr>
          <p:cNvPr id="7" name="Oval Callout 6">
            <a:extLst>
              <a:ext uri="{FF2B5EF4-FFF2-40B4-BE49-F238E27FC236}">
                <a16:creationId xmlns:a16="http://schemas.microsoft.com/office/drawing/2014/main" id="{C364BA14-6619-8902-1663-A0B0BDF7E2EE}"/>
              </a:ext>
            </a:extLst>
          </p:cNvPr>
          <p:cNvSpPr/>
          <p:nvPr/>
        </p:nvSpPr>
        <p:spPr>
          <a:xfrm>
            <a:off x="89407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Interval</a:t>
            </a:r>
          </a:p>
        </p:txBody>
      </p:sp>
      <p:sp>
        <p:nvSpPr>
          <p:cNvPr id="8" name="Oval Callout 7">
            <a:extLst>
              <a:ext uri="{FF2B5EF4-FFF2-40B4-BE49-F238E27FC236}">
                <a16:creationId xmlns:a16="http://schemas.microsoft.com/office/drawing/2014/main" id="{91142647-639A-F57E-F380-EFC23C258D30}"/>
              </a:ext>
            </a:extLst>
          </p:cNvPr>
          <p:cNvSpPr/>
          <p:nvPr/>
        </p:nvSpPr>
        <p:spPr>
          <a:xfrm>
            <a:off x="64177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Fuse together</a:t>
            </a:r>
          </a:p>
        </p:txBody>
      </p:sp>
      <p:sp>
        <p:nvSpPr>
          <p:cNvPr id="9" name="Oval Callout 8">
            <a:extLst>
              <a:ext uri="{FF2B5EF4-FFF2-40B4-BE49-F238E27FC236}">
                <a16:creationId xmlns:a16="http://schemas.microsoft.com/office/drawing/2014/main" id="{8AB5BAD9-293E-CA3A-1B46-DA946D04B5C9}"/>
              </a:ext>
            </a:extLst>
          </p:cNvPr>
          <p:cNvSpPr/>
          <p:nvPr/>
        </p:nvSpPr>
        <p:spPr>
          <a:xfrm>
            <a:off x="90593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Fuse</a:t>
            </a:r>
          </a:p>
        </p:txBody>
      </p:sp>
      <p:sp>
        <p:nvSpPr>
          <p:cNvPr id="10" name="TextBox 9">
            <a:extLst>
              <a:ext uri="{FF2B5EF4-FFF2-40B4-BE49-F238E27FC236}">
                <a16:creationId xmlns:a16="http://schemas.microsoft.com/office/drawing/2014/main" id="{3FE71ADD-0E5D-9B7C-6863-8B7F53566301}"/>
              </a:ext>
            </a:extLst>
          </p:cNvPr>
          <p:cNvSpPr txBox="1"/>
          <p:nvPr/>
        </p:nvSpPr>
        <p:spPr>
          <a:xfrm>
            <a:off x="304800" y="355600"/>
            <a:ext cx="10972796" cy="769441"/>
          </a:xfrm>
          <a:prstGeom prst="rect">
            <a:avLst/>
          </a:prstGeom>
          <a:solidFill>
            <a:schemeClr val="accent1"/>
          </a:solidFill>
        </p:spPr>
        <p:txBody>
          <a:bodyPr wrap="square" rtlCol="0">
            <a:spAutoFit/>
          </a:bodyPr>
          <a:lstStyle/>
          <a:p>
            <a:r>
              <a:rPr lang="en-US" sz="4400" dirty="0">
                <a:solidFill>
                  <a:schemeClr val="bg1"/>
                </a:solidFill>
              </a:rPr>
              <a:t>Pop quiz</a:t>
            </a:r>
          </a:p>
        </p:txBody>
      </p:sp>
    </p:spTree>
    <p:extLst>
      <p:ext uri="{BB962C8B-B14F-4D97-AF65-F5344CB8AC3E}">
        <p14:creationId xmlns:p14="http://schemas.microsoft.com/office/powerpoint/2010/main" val="23191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5EDE-5D86-240C-C53F-67CEE04B295C}"/>
            </a:ext>
          </a:extLst>
        </p:cNvPr>
        <p:cNvGrpSpPr/>
        <p:nvPr/>
      </p:nvGrpSpPr>
      <p:grpSpPr>
        <a:xfrm>
          <a:off x="0" y="0"/>
          <a:ext cx="0" cy="0"/>
          <a:chOff x="0" y="0"/>
          <a:chExt cx="0" cy="0"/>
        </a:xfrm>
      </p:grpSpPr>
      <p:sp>
        <p:nvSpPr>
          <p:cNvPr id="2" name="Oval Callout 1">
            <a:extLst>
              <a:ext uri="{FF2B5EF4-FFF2-40B4-BE49-F238E27FC236}">
                <a16:creationId xmlns:a16="http://schemas.microsoft.com/office/drawing/2014/main" id="{8655F7CD-2585-2ABB-6EF0-D4815FC5FF03}"/>
              </a:ext>
            </a:extLst>
          </p:cNvPr>
          <p:cNvSpPr/>
          <p:nvPr/>
        </p:nvSpPr>
        <p:spPr>
          <a:xfrm>
            <a:off x="6942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Not important</a:t>
            </a:r>
          </a:p>
        </p:txBody>
      </p:sp>
      <p:sp>
        <p:nvSpPr>
          <p:cNvPr id="3" name="Oval Callout 2">
            <a:extLst>
              <a:ext uri="{FF2B5EF4-FFF2-40B4-BE49-F238E27FC236}">
                <a16:creationId xmlns:a16="http://schemas.microsoft.com/office/drawing/2014/main" id="{547CC638-FDD3-66F5-A80F-C34877C08BDE}"/>
              </a:ext>
            </a:extLst>
          </p:cNvPr>
          <p:cNvSpPr/>
          <p:nvPr/>
        </p:nvSpPr>
        <p:spPr>
          <a:xfrm>
            <a:off x="3335867" y="1574801"/>
            <a:ext cx="2336800" cy="1727200"/>
          </a:xfrm>
          <a:prstGeom prst="wedgeEllipse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Unimportant</a:t>
            </a:r>
          </a:p>
        </p:txBody>
      </p:sp>
      <p:sp>
        <p:nvSpPr>
          <p:cNvPr id="4" name="Oval Callout 3">
            <a:extLst>
              <a:ext uri="{FF2B5EF4-FFF2-40B4-BE49-F238E27FC236}">
                <a16:creationId xmlns:a16="http://schemas.microsoft.com/office/drawing/2014/main" id="{182D372F-FC91-B662-C0A6-917ADA691A18}"/>
              </a:ext>
            </a:extLst>
          </p:cNvPr>
          <p:cNvSpPr/>
          <p:nvPr/>
        </p:nvSpPr>
        <p:spPr>
          <a:xfrm>
            <a:off x="694267" y="3903130"/>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If a patient needs</a:t>
            </a:r>
          </a:p>
        </p:txBody>
      </p:sp>
      <p:sp>
        <p:nvSpPr>
          <p:cNvPr id="5" name="Oval Callout 4">
            <a:extLst>
              <a:ext uri="{FF2B5EF4-FFF2-40B4-BE49-F238E27FC236}">
                <a16:creationId xmlns:a16="http://schemas.microsoft.com/office/drawing/2014/main" id="{A809E849-D2F4-5F5E-9E1D-2EE3573325F8}"/>
              </a:ext>
            </a:extLst>
          </p:cNvPr>
          <p:cNvSpPr/>
          <p:nvPr/>
        </p:nvSpPr>
        <p:spPr>
          <a:xfrm>
            <a:off x="3335867" y="3970864"/>
            <a:ext cx="2336800" cy="1727200"/>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If patients need</a:t>
            </a:r>
          </a:p>
        </p:txBody>
      </p:sp>
      <p:sp>
        <p:nvSpPr>
          <p:cNvPr id="6" name="Oval Callout 5">
            <a:extLst>
              <a:ext uri="{FF2B5EF4-FFF2-40B4-BE49-F238E27FC236}">
                <a16:creationId xmlns:a16="http://schemas.microsoft.com/office/drawing/2014/main" id="{CC6DB10E-FEF6-D059-2C49-EF032B65FA20}"/>
              </a:ext>
            </a:extLst>
          </p:cNvPr>
          <p:cNvSpPr/>
          <p:nvPr/>
        </p:nvSpPr>
        <p:spPr>
          <a:xfrm>
            <a:off x="62991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Many different types</a:t>
            </a:r>
          </a:p>
        </p:txBody>
      </p:sp>
      <p:sp>
        <p:nvSpPr>
          <p:cNvPr id="7" name="Oval Callout 6">
            <a:extLst>
              <a:ext uri="{FF2B5EF4-FFF2-40B4-BE49-F238E27FC236}">
                <a16:creationId xmlns:a16="http://schemas.microsoft.com/office/drawing/2014/main" id="{0C5E29A7-F63C-5064-6686-BD81CDFD0CB8}"/>
              </a:ext>
            </a:extLst>
          </p:cNvPr>
          <p:cNvSpPr/>
          <p:nvPr/>
        </p:nvSpPr>
        <p:spPr>
          <a:xfrm>
            <a:off x="8940796" y="1574801"/>
            <a:ext cx="2336800" cy="1727200"/>
          </a:xfrm>
          <a:prstGeom prst="wedgeEllipse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Many types</a:t>
            </a:r>
          </a:p>
        </p:txBody>
      </p:sp>
      <p:sp>
        <p:nvSpPr>
          <p:cNvPr id="8" name="Oval Callout 7">
            <a:extLst>
              <a:ext uri="{FF2B5EF4-FFF2-40B4-BE49-F238E27FC236}">
                <a16:creationId xmlns:a16="http://schemas.microsoft.com/office/drawing/2014/main" id="{6B66BF0D-F6AD-113C-8CCA-424C856F72CE}"/>
              </a:ext>
            </a:extLst>
          </p:cNvPr>
          <p:cNvSpPr/>
          <p:nvPr/>
        </p:nvSpPr>
        <p:spPr>
          <a:xfrm>
            <a:off x="64177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Red in color</a:t>
            </a:r>
          </a:p>
        </p:txBody>
      </p:sp>
      <p:sp>
        <p:nvSpPr>
          <p:cNvPr id="9" name="Oval Callout 8">
            <a:extLst>
              <a:ext uri="{FF2B5EF4-FFF2-40B4-BE49-F238E27FC236}">
                <a16:creationId xmlns:a16="http://schemas.microsoft.com/office/drawing/2014/main" id="{888C3B34-239D-2FAB-9422-E888DF399E0C}"/>
              </a:ext>
            </a:extLst>
          </p:cNvPr>
          <p:cNvSpPr/>
          <p:nvPr/>
        </p:nvSpPr>
        <p:spPr>
          <a:xfrm>
            <a:off x="9059330" y="3903130"/>
            <a:ext cx="2336800" cy="17272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Red</a:t>
            </a:r>
          </a:p>
        </p:txBody>
      </p:sp>
      <p:sp>
        <p:nvSpPr>
          <p:cNvPr id="10" name="TextBox 9">
            <a:extLst>
              <a:ext uri="{FF2B5EF4-FFF2-40B4-BE49-F238E27FC236}">
                <a16:creationId xmlns:a16="http://schemas.microsoft.com/office/drawing/2014/main" id="{13C2FED8-07DA-2A88-14E5-AFFF961A6C82}"/>
              </a:ext>
            </a:extLst>
          </p:cNvPr>
          <p:cNvSpPr txBox="1"/>
          <p:nvPr/>
        </p:nvSpPr>
        <p:spPr>
          <a:xfrm>
            <a:off x="304800" y="355600"/>
            <a:ext cx="10972796" cy="769441"/>
          </a:xfrm>
          <a:prstGeom prst="rect">
            <a:avLst/>
          </a:prstGeom>
          <a:solidFill>
            <a:schemeClr val="accent1"/>
          </a:solidFill>
        </p:spPr>
        <p:txBody>
          <a:bodyPr wrap="square" rtlCol="0">
            <a:spAutoFit/>
          </a:bodyPr>
          <a:lstStyle/>
          <a:p>
            <a:r>
              <a:rPr lang="en-US" sz="4400" dirty="0">
                <a:solidFill>
                  <a:schemeClr val="bg1"/>
                </a:solidFill>
              </a:rPr>
              <a:t>Pop quiz</a:t>
            </a:r>
          </a:p>
        </p:txBody>
      </p:sp>
    </p:spTree>
    <p:extLst>
      <p:ext uri="{BB962C8B-B14F-4D97-AF65-F5344CB8AC3E}">
        <p14:creationId xmlns:p14="http://schemas.microsoft.com/office/powerpoint/2010/main" val="29609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17D8-733B-8EE5-AB66-D90AAC91FC78}"/>
              </a:ext>
            </a:extLst>
          </p:cNvPr>
          <p:cNvSpPr>
            <a:spLocks noGrp="1"/>
          </p:cNvSpPr>
          <p:nvPr>
            <p:ph type="title"/>
          </p:nvPr>
        </p:nvSpPr>
        <p:spPr/>
        <p:txBody>
          <a:bodyPr/>
          <a:lstStyle/>
          <a:p>
            <a:r>
              <a:rPr lang="en-US" dirty="0"/>
              <a:t>Challenge yourself</a:t>
            </a:r>
          </a:p>
        </p:txBody>
      </p:sp>
      <p:sp>
        <p:nvSpPr>
          <p:cNvPr id="3" name="Content Placeholder 2">
            <a:extLst>
              <a:ext uri="{FF2B5EF4-FFF2-40B4-BE49-F238E27FC236}">
                <a16:creationId xmlns:a16="http://schemas.microsoft.com/office/drawing/2014/main" id="{90098E44-FCD0-C096-3A08-8033D7160723}"/>
              </a:ext>
            </a:extLst>
          </p:cNvPr>
          <p:cNvSpPr>
            <a:spLocks noGrp="1"/>
          </p:cNvSpPr>
          <p:nvPr>
            <p:ph idx="1"/>
          </p:nvPr>
        </p:nvSpPr>
        <p:spPr/>
        <p:txBody>
          <a:bodyPr/>
          <a:lstStyle/>
          <a:p>
            <a:pPr marL="0" indent="0" algn="ctr">
              <a:buNone/>
            </a:pPr>
            <a:r>
              <a:rPr lang="en-US" sz="2400" dirty="0"/>
              <a:t>An Examination of Concussion Injury Rates in Various Models of Football Helmets in NCAA Football Athletes</a:t>
            </a:r>
          </a:p>
          <a:p>
            <a:pPr marL="0" indent="0">
              <a:buNone/>
            </a:pPr>
            <a:endParaRPr lang="en-US" dirty="0"/>
          </a:p>
          <a:p>
            <a:pPr marL="0" indent="0" algn="ctr">
              <a:buNone/>
            </a:pPr>
            <a:r>
              <a:rPr lang="en-US" b="1" dirty="0"/>
              <a:t>Which words can go?</a:t>
            </a:r>
          </a:p>
        </p:txBody>
      </p:sp>
    </p:spTree>
    <p:extLst>
      <p:ext uri="{BB962C8B-B14F-4D97-AF65-F5344CB8AC3E}">
        <p14:creationId xmlns:p14="http://schemas.microsoft.com/office/powerpoint/2010/main" val="1580177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1FAE1-E975-D3DD-2806-BF238AE48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BFA5A-DCCA-2368-7795-BBDBCD002598}"/>
              </a:ext>
            </a:extLst>
          </p:cNvPr>
          <p:cNvSpPr>
            <a:spLocks noGrp="1"/>
          </p:cNvSpPr>
          <p:nvPr>
            <p:ph type="title"/>
          </p:nvPr>
        </p:nvSpPr>
        <p:spPr/>
        <p:txBody>
          <a:bodyPr/>
          <a:lstStyle/>
          <a:p>
            <a:r>
              <a:rPr lang="en-US" dirty="0"/>
              <a:t>Challenge yourself</a:t>
            </a:r>
          </a:p>
        </p:txBody>
      </p:sp>
      <p:sp>
        <p:nvSpPr>
          <p:cNvPr id="3" name="Content Placeholder 2">
            <a:extLst>
              <a:ext uri="{FF2B5EF4-FFF2-40B4-BE49-F238E27FC236}">
                <a16:creationId xmlns:a16="http://schemas.microsoft.com/office/drawing/2014/main" id="{5667E93C-32CE-52AA-E33E-F2BC67D486E5}"/>
              </a:ext>
            </a:extLst>
          </p:cNvPr>
          <p:cNvSpPr>
            <a:spLocks noGrp="1"/>
          </p:cNvSpPr>
          <p:nvPr>
            <p:ph idx="1"/>
          </p:nvPr>
        </p:nvSpPr>
        <p:spPr/>
        <p:txBody>
          <a:bodyPr/>
          <a:lstStyle/>
          <a:p>
            <a:pPr marL="0" indent="0" algn="ctr">
              <a:buNone/>
            </a:pPr>
            <a:r>
              <a:rPr lang="en-US" sz="2400" dirty="0">
                <a:solidFill>
                  <a:schemeClr val="tx1">
                    <a:lumMod val="10000"/>
                    <a:lumOff val="90000"/>
                  </a:schemeClr>
                </a:solidFill>
              </a:rPr>
              <a:t>An Examination of </a:t>
            </a:r>
            <a:r>
              <a:rPr lang="en-US" sz="2400" dirty="0"/>
              <a:t>Concussion Injury Rates in Various Models of Football Helmets in NCAA Football Athletes</a:t>
            </a:r>
          </a:p>
          <a:p>
            <a:pPr marL="0" indent="0">
              <a:buNone/>
            </a:pPr>
            <a:endParaRPr lang="en-US" dirty="0"/>
          </a:p>
          <a:p>
            <a:pPr marL="0" indent="0" algn="ctr">
              <a:buNone/>
            </a:pPr>
            <a:r>
              <a:rPr lang="en-US" b="1" dirty="0"/>
              <a:t>Which words can go?</a:t>
            </a:r>
          </a:p>
        </p:txBody>
      </p:sp>
    </p:spTree>
    <p:extLst>
      <p:ext uri="{BB962C8B-B14F-4D97-AF65-F5344CB8AC3E}">
        <p14:creationId xmlns:p14="http://schemas.microsoft.com/office/powerpoint/2010/main" val="1679385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7EBB2-ED1B-EEFD-BCAD-D096C58E4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A27F4-9C33-3253-C9DE-E6553407939F}"/>
              </a:ext>
            </a:extLst>
          </p:cNvPr>
          <p:cNvSpPr>
            <a:spLocks noGrp="1"/>
          </p:cNvSpPr>
          <p:nvPr>
            <p:ph type="title"/>
          </p:nvPr>
        </p:nvSpPr>
        <p:spPr/>
        <p:txBody>
          <a:bodyPr/>
          <a:lstStyle/>
          <a:p>
            <a:r>
              <a:rPr lang="en-US" dirty="0"/>
              <a:t>Challenge yourself</a:t>
            </a:r>
          </a:p>
        </p:txBody>
      </p:sp>
      <p:sp>
        <p:nvSpPr>
          <p:cNvPr id="3" name="Content Placeholder 2">
            <a:extLst>
              <a:ext uri="{FF2B5EF4-FFF2-40B4-BE49-F238E27FC236}">
                <a16:creationId xmlns:a16="http://schemas.microsoft.com/office/drawing/2014/main" id="{9BDDC24A-32A1-5317-1316-24C51EF62B3D}"/>
              </a:ext>
            </a:extLst>
          </p:cNvPr>
          <p:cNvSpPr>
            <a:spLocks noGrp="1"/>
          </p:cNvSpPr>
          <p:nvPr>
            <p:ph idx="1"/>
          </p:nvPr>
        </p:nvSpPr>
        <p:spPr/>
        <p:txBody>
          <a:bodyPr/>
          <a:lstStyle/>
          <a:p>
            <a:pPr marL="0" indent="0" algn="ctr">
              <a:buNone/>
            </a:pPr>
            <a:r>
              <a:rPr lang="en-US" sz="2400" dirty="0">
                <a:solidFill>
                  <a:schemeClr val="tx1">
                    <a:lumMod val="10000"/>
                    <a:lumOff val="90000"/>
                  </a:schemeClr>
                </a:solidFill>
              </a:rPr>
              <a:t>An Examination of </a:t>
            </a:r>
            <a:r>
              <a:rPr lang="en-US" sz="2400" dirty="0"/>
              <a:t>Concussion </a:t>
            </a:r>
            <a:r>
              <a:rPr lang="en-US" sz="2400" dirty="0">
                <a:solidFill>
                  <a:schemeClr val="tx1">
                    <a:lumMod val="10000"/>
                    <a:lumOff val="90000"/>
                  </a:schemeClr>
                </a:solidFill>
              </a:rPr>
              <a:t>Injury</a:t>
            </a:r>
            <a:r>
              <a:rPr lang="en-US" sz="2400" dirty="0"/>
              <a:t> Rates in Various Models of Football Helmets in NCAA Football Athletes</a:t>
            </a:r>
          </a:p>
          <a:p>
            <a:pPr marL="0" indent="0">
              <a:buNone/>
            </a:pPr>
            <a:endParaRPr lang="en-US" dirty="0"/>
          </a:p>
          <a:p>
            <a:pPr marL="0" indent="0" algn="ctr">
              <a:buNone/>
            </a:pPr>
            <a:r>
              <a:rPr lang="en-US" b="1" dirty="0"/>
              <a:t>Which words can go?</a:t>
            </a:r>
          </a:p>
        </p:txBody>
      </p:sp>
    </p:spTree>
    <p:extLst>
      <p:ext uri="{BB962C8B-B14F-4D97-AF65-F5344CB8AC3E}">
        <p14:creationId xmlns:p14="http://schemas.microsoft.com/office/powerpoint/2010/main" val="192894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8B5B-3A34-339E-37D9-74E24C3EF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DBE3D-75B2-B481-5539-3554E5A9BA40}"/>
              </a:ext>
            </a:extLst>
          </p:cNvPr>
          <p:cNvSpPr>
            <a:spLocks noGrp="1"/>
          </p:cNvSpPr>
          <p:nvPr>
            <p:ph type="title"/>
          </p:nvPr>
        </p:nvSpPr>
        <p:spPr/>
        <p:txBody>
          <a:bodyPr/>
          <a:lstStyle/>
          <a:p>
            <a:r>
              <a:rPr lang="en-US" dirty="0"/>
              <a:t>Challenge yourself</a:t>
            </a:r>
          </a:p>
        </p:txBody>
      </p:sp>
      <p:sp>
        <p:nvSpPr>
          <p:cNvPr id="3" name="Content Placeholder 2">
            <a:extLst>
              <a:ext uri="{FF2B5EF4-FFF2-40B4-BE49-F238E27FC236}">
                <a16:creationId xmlns:a16="http://schemas.microsoft.com/office/drawing/2014/main" id="{404EA549-250A-E0F4-CDDB-6BF77DA602E9}"/>
              </a:ext>
            </a:extLst>
          </p:cNvPr>
          <p:cNvSpPr>
            <a:spLocks noGrp="1"/>
          </p:cNvSpPr>
          <p:nvPr>
            <p:ph idx="1"/>
          </p:nvPr>
        </p:nvSpPr>
        <p:spPr/>
        <p:txBody>
          <a:bodyPr/>
          <a:lstStyle/>
          <a:p>
            <a:pPr marL="0" indent="0" algn="ctr">
              <a:buNone/>
            </a:pPr>
            <a:r>
              <a:rPr lang="en-US" sz="2400" dirty="0">
                <a:solidFill>
                  <a:schemeClr val="tx1">
                    <a:lumMod val="10000"/>
                    <a:lumOff val="90000"/>
                  </a:schemeClr>
                </a:solidFill>
              </a:rPr>
              <a:t>An Examination of </a:t>
            </a:r>
            <a:r>
              <a:rPr lang="en-US" sz="2400" dirty="0"/>
              <a:t>Concussion </a:t>
            </a:r>
            <a:r>
              <a:rPr lang="en-US" sz="2400" dirty="0">
                <a:solidFill>
                  <a:schemeClr val="tx1">
                    <a:lumMod val="10000"/>
                    <a:lumOff val="90000"/>
                  </a:schemeClr>
                </a:solidFill>
              </a:rPr>
              <a:t>Injury</a:t>
            </a:r>
            <a:r>
              <a:rPr lang="en-US" sz="2400" dirty="0"/>
              <a:t> Rates in Various Models of Football Helmets in NCAA </a:t>
            </a:r>
            <a:r>
              <a:rPr lang="en-US" sz="2400" dirty="0">
                <a:solidFill>
                  <a:schemeClr val="tx1">
                    <a:lumMod val="10000"/>
                    <a:lumOff val="90000"/>
                  </a:schemeClr>
                </a:solidFill>
              </a:rPr>
              <a:t>Football</a:t>
            </a:r>
            <a:r>
              <a:rPr lang="en-US" sz="2400" dirty="0"/>
              <a:t> Athletes</a:t>
            </a:r>
          </a:p>
          <a:p>
            <a:pPr marL="0" indent="0">
              <a:buNone/>
            </a:pPr>
            <a:endParaRPr lang="en-US" dirty="0"/>
          </a:p>
          <a:p>
            <a:pPr marL="0" indent="0" algn="ctr">
              <a:buNone/>
            </a:pPr>
            <a:r>
              <a:rPr lang="en-US" b="1" dirty="0"/>
              <a:t>Which words can go?</a:t>
            </a:r>
          </a:p>
        </p:txBody>
      </p:sp>
    </p:spTree>
    <p:extLst>
      <p:ext uri="{BB962C8B-B14F-4D97-AF65-F5344CB8AC3E}">
        <p14:creationId xmlns:p14="http://schemas.microsoft.com/office/powerpoint/2010/main" val="986563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2810F-697E-7011-7808-F7A8213FF6A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Finish line">
            <a:extLst>
              <a:ext uri="{FF2B5EF4-FFF2-40B4-BE49-F238E27FC236}">
                <a16:creationId xmlns:a16="http://schemas.microsoft.com/office/drawing/2014/main" id="{33BF5BD9-00F5-6383-2C79-313549F77D5C}"/>
              </a:ext>
            </a:extLst>
          </p:cNvPr>
          <p:cNvPicPr>
            <a:picLocks noChangeAspect="1"/>
          </p:cNvPicPr>
          <p:nvPr/>
        </p:nvPicPr>
        <p:blipFill>
          <a:blip r:embed="rId2" cstate="print">
            <a:extLst>
              <a:ext uri="{28A0092B-C50C-407E-A947-70E740481C1C}">
                <a14:useLocalDpi xmlns:a14="http://schemas.microsoft.com/office/drawing/2010/main"/>
              </a:ext>
            </a:extLst>
          </a:blip>
          <a:srcRect r="-1"/>
          <a:stretch>
            <a:fillRect/>
          </a:stretch>
        </p:blipFill>
        <p:spPr>
          <a:xfrm>
            <a:off x="20" y="-1"/>
            <a:ext cx="12188932" cy="6858000"/>
          </a:xfrm>
          <a:prstGeom prst="rect">
            <a:avLst/>
          </a:prstGeom>
        </p:spPr>
      </p:pic>
      <p:sp>
        <p:nvSpPr>
          <p:cNvPr id="30" name="Rectangle 29">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E18EBA-EE5D-B9FB-F034-76A32444A1FC}"/>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a:solidFill>
                  <a:schemeClr val="bg1"/>
                </a:solidFill>
              </a:rPr>
              <a:t>Responding to peer review</a:t>
            </a:r>
          </a:p>
        </p:txBody>
      </p:sp>
      <p:sp>
        <p:nvSpPr>
          <p:cNvPr id="3" name="Text Placeholder 2">
            <a:extLst>
              <a:ext uri="{FF2B5EF4-FFF2-40B4-BE49-F238E27FC236}">
                <a16:creationId xmlns:a16="http://schemas.microsoft.com/office/drawing/2014/main" id="{364E5B66-8E29-39F6-8BB9-733E40F352FE}"/>
              </a:ext>
            </a:extLst>
          </p:cNvPr>
          <p:cNvSpPr>
            <a:spLocks noGrp="1"/>
          </p:cNvSpPr>
          <p:nvPr>
            <p:ph type="body" idx="1"/>
          </p:nvPr>
        </p:nvSpPr>
        <p:spPr>
          <a:xfrm>
            <a:off x="334557" y="4260714"/>
            <a:ext cx="3361953" cy="1032093"/>
          </a:xfrm>
        </p:spPr>
        <p:txBody>
          <a:bodyPr vert="horz" lIns="91440" tIns="45720" rIns="91440" bIns="45720" rtlCol="0" anchor="t">
            <a:normAutofit/>
          </a:bodyPr>
          <a:lstStyle/>
          <a:p>
            <a:r>
              <a:rPr lang="en-US">
                <a:solidFill>
                  <a:schemeClr val="bg1"/>
                </a:solidFill>
              </a:rPr>
              <a:t>Crossing the finish line</a:t>
            </a:r>
          </a:p>
        </p:txBody>
      </p:sp>
    </p:spTree>
    <p:extLst>
      <p:ext uri="{BB962C8B-B14F-4D97-AF65-F5344CB8AC3E}">
        <p14:creationId xmlns:p14="http://schemas.microsoft.com/office/powerpoint/2010/main" val="290861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54B710D-9D50-8382-5403-5EA02C0A47CC}"/>
              </a:ext>
            </a:extLst>
          </p:cNvPr>
          <p:cNvSpPr>
            <a:spLocks noGrp="1"/>
          </p:cNvSpPr>
          <p:nvPr>
            <p:ph type="title"/>
          </p:nvPr>
        </p:nvSpPr>
        <p:spPr>
          <a:xfrm>
            <a:off x="1600754" y="1087374"/>
            <a:ext cx="8983489" cy="1000978"/>
          </a:xfrm>
        </p:spPr>
        <p:txBody>
          <a:bodyPr>
            <a:normAutofit/>
          </a:bodyPr>
          <a:lstStyle/>
          <a:p>
            <a:r>
              <a:rPr lang="en-US" dirty="0"/>
              <a:t>Avoid 4 common pitfalls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4146D30-E384-5B1F-7754-CDF4211723EE}"/>
              </a:ext>
            </a:extLst>
          </p:cNvPr>
          <p:cNvSpPr>
            <a:spLocks noGrp="1"/>
          </p:cNvSpPr>
          <p:nvPr>
            <p:ph idx="1"/>
          </p:nvPr>
        </p:nvSpPr>
        <p:spPr>
          <a:xfrm>
            <a:off x="1600753" y="2535446"/>
            <a:ext cx="8983489" cy="3554457"/>
          </a:xfrm>
        </p:spPr>
        <p:txBody>
          <a:bodyPr>
            <a:normAutofit/>
          </a:bodyPr>
          <a:lstStyle/>
          <a:p>
            <a:pPr marL="457200" indent="-457200">
              <a:buFont typeface="+mj-lt"/>
              <a:buAutoNum type="arabicPeriod"/>
            </a:pPr>
            <a:r>
              <a:rPr lang="en-US">
                <a:solidFill>
                  <a:schemeClr val="tx1"/>
                </a:solidFill>
              </a:rPr>
              <a:t>Failing to address the critique in your response</a:t>
            </a:r>
          </a:p>
          <a:p>
            <a:pPr marL="457200" indent="-457200">
              <a:buFont typeface="+mj-lt"/>
              <a:buAutoNum type="arabicPeriod"/>
            </a:pPr>
            <a:r>
              <a:rPr lang="en-US">
                <a:solidFill>
                  <a:schemeClr val="tx1"/>
                </a:solidFill>
              </a:rPr>
              <a:t>Failing to adequately revise</a:t>
            </a:r>
          </a:p>
          <a:p>
            <a:pPr marL="457200" indent="-457200">
              <a:buFont typeface="+mj-lt"/>
              <a:buAutoNum type="arabicPeriod"/>
            </a:pPr>
            <a:r>
              <a:rPr lang="en-US">
                <a:solidFill>
                  <a:schemeClr val="tx1"/>
                </a:solidFill>
              </a:rPr>
              <a:t>Using an inappropriate tone</a:t>
            </a:r>
          </a:p>
          <a:p>
            <a:pPr marL="457200" indent="-457200">
              <a:buFont typeface="+mj-lt"/>
              <a:buAutoNum type="arabicPeriod"/>
            </a:pPr>
            <a:r>
              <a:rPr lang="en-US">
                <a:solidFill>
                  <a:schemeClr val="tx1"/>
                </a:solidFill>
              </a:rPr>
              <a:t>Missing the deadline (plan ahead; request extension)</a:t>
            </a: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1520199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AC3D1-2A50-0E75-D349-132CBB6E36F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4158A3A-B33E-4441-E3E1-3A17E34CC7F6}"/>
              </a:ext>
            </a:extLst>
          </p:cNvPr>
          <p:cNvSpPr>
            <a:spLocks noGrp="1"/>
          </p:cNvSpPr>
          <p:nvPr>
            <p:ph type="title"/>
          </p:nvPr>
        </p:nvSpPr>
        <p:spPr>
          <a:xfrm>
            <a:off x="1600754" y="1087374"/>
            <a:ext cx="8983489" cy="1000978"/>
          </a:xfrm>
        </p:spPr>
        <p:txBody>
          <a:bodyPr>
            <a:normAutofit/>
          </a:bodyPr>
          <a:lstStyle/>
          <a:p>
            <a:r>
              <a:rPr lang="en-US" dirty="0"/>
              <a:t>Your response</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D838014-D105-0AD9-2469-5F441743D3AE}"/>
              </a:ext>
            </a:extLst>
          </p:cNvPr>
          <p:cNvSpPr>
            <a:spLocks noGrp="1"/>
          </p:cNvSpPr>
          <p:nvPr>
            <p:ph idx="1"/>
          </p:nvPr>
        </p:nvSpPr>
        <p:spPr>
          <a:xfrm>
            <a:off x="1600753" y="2535446"/>
            <a:ext cx="8983489" cy="3554457"/>
          </a:xfrm>
        </p:spPr>
        <p:txBody>
          <a:bodyPr>
            <a:normAutofit/>
          </a:bodyPr>
          <a:lstStyle/>
          <a:p>
            <a:pPr marL="0" indent="0">
              <a:buNone/>
            </a:pPr>
            <a:r>
              <a:rPr lang="en-US">
                <a:solidFill>
                  <a:schemeClr val="tx1"/>
                </a:solidFill>
              </a:rPr>
              <a:t>Do you </a:t>
            </a:r>
            <a:r>
              <a:rPr lang="en-US" i="1">
                <a:solidFill>
                  <a:schemeClr val="tx1"/>
                </a:solidFill>
              </a:rPr>
              <a:t>have to</a:t>
            </a:r>
            <a:r>
              <a:rPr lang="en-US">
                <a:solidFill>
                  <a:schemeClr val="tx1"/>
                </a:solidFill>
              </a:rPr>
              <a:t> do everything the reviewers ask?</a:t>
            </a:r>
          </a:p>
          <a:p>
            <a:r>
              <a:rPr lang="en-US">
                <a:solidFill>
                  <a:schemeClr val="tx1"/>
                </a:solidFill>
              </a:rPr>
              <a:t>No, but you must acknowledge every comment</a:t>
            </a:r>
          </a:p>
          <a:p>
            <a:r>
              <a:rPr lang="en-US">
                <a:solidFill>
                  <a:schemeClr val="tx1"/>
                </a:solidFill>
              </a:rPr>
              <a:t>If you decline to take suggestions, you need a rationale</a:t>
            </a:r>
          </a:p>
          <a:p>
            <a:endParaRPr lang="en-US">
              <a:solidFill>
                <a:schemeClr val="tx1"/>
              </a:solidFill>
            </a:endParaRPr>
          </a:p>
        </p:txBody>
      </p:sp>
    </p:spTree>
    <p:extLst>
      <p:ext uri="{BB962C8B-B14F-4D97-AF65-F5344CB8AC3E}">
        <p14:creationId xmlns:p14="http://schemas.microsoft.com/office/powerpoint/2010/main" val="389346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6A88BB-93EA-28F9-C0EB-D02EB5C6513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E69FD68-1B97-6DFA-4043-9B3F192E5494}"/>
              </a:ext>
            </a:extLst>
          </p:cNvPr>
          <p:cNvSpPr>
            <a:spLocks noGrp="1"/>
          </p:cNvSpPr>
          <p:nvPr>
            <p:ph type="title"/>
          </p:nvPr>
        </p:nvSpPr>
        <p:spPr>
          <a:xfrm>
            <a:off x="1600754" y="1087374"/>
            <a:ext cx="8983489" cy="1000978"/>
          </a:xfrm>
        </p:spPr>
        <p:txBody>
          <a:bodyPr>
            <a:normAutofit/>
          </a:bodyPr>
          <a:lstStyle/>
          <a:p>
            <a:r>
              <a:rPr lang="en-US" dirty="0"/>
              <a:t>Your response</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42E0D06-0A73-7A62-0666-FA976BF8460D}"/>
              </a:ext>
            </a:extLst>
          </p:cNvPr>
          <p:cNvSpPr>
            <a:spLocks noGrp="1"/>
          </p:cNvSpPr>
          <p:nvPr>
            <p:ph idx="1"/>
          </p:nvPr>
        </p:nvSpPr>
        <p:spPr>
          <a:xfrm>
            <a:off x="1600753" y="2535446"/>
            <a:ext cx="8983489" cy="3554457"/>
          </a:xfrm>
        </p:spPr>
        <p:txBody>
          <a:bodyPr>
            <a:normAutofit/>
          </a:bodyPr>
          <a:lstStyle/>
          <a:p>
            <a:pPr marL="0" indent="0">
              <a:buNone/>
            </a:pPr>
            <a:r>
              <a:rPr lang="en-US">
                <a:solidFill>
                  <a:schemeClr val="tx1"/>
                </a:solidFill>
              </a:rPr>
              <a:t>What are some common rationales?</a:t>
            </a:r>
          </a:p>
          <a:p>
            <a:r>
              <a:rPr lang="en-US">
                <a:solidFill>
                  <a:schemeClr val="tx1"/>
                </a:solidFill>
              </a:rPr>
              <a:t>The request is beyond the scope of your study</a:t>
            </a:r>
          </a:p>
          <a:p>
            <a:r>
              <a:rPr lang="en-US">
                <a:solidFill>
                  <a:schemeClr val="tx1"/>
                </a:solidFill>
              </a:rPr>
              <a:t>The data are unavailable</a:t>
            </a:r>
          </a:p>
          <a:p>
            <a:r>
              <a:rPr lang="en-US">
                <a:solidFill>
                  <a:schemeClr val="tx1"/>
                </a:solidFill>
              </a:rPr>
              <a:t>Doing so would dilute your message</a:t>
            </a:r>
          </a:p>
          <a:p>
            <a:endParaRPr lang="en-US">
              <a:solidFill>
                <a:schemeClr val="tx1"/>
              </a:solidFill>
            </a:endParaRPr>
          </a:p>
        </p:txBody>
      </p:sp>
    </p:spTree>
    <p:extLst>
      <p:ext uri="{BB962C8B-B14F-4D97-AF65-F5344CB8AC3E}">
        <p14:creationId xmlns:p14="http://schemas.microsoft.com/office/powerpoint/2010/main" val="353642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808F437-6126-2B36-F3E4-3F77F636C94B}"/>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Your jobs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7831F2-9D6A-B434-E80D-86576D4A7766}"/>
              </a:ext>
            </a:extLst>
          </p:cNvPr>
          <p:cNvSpPr>
            <a:spLocks noGrp="1"/>
          </p:cNvSpPr>
          <p:nvPr>
            <p:ph idx="1"/>
          </p:nvPr>
        </p:nvSpPr>
        <p:spPr>
          <a:xfrm>
            <a:off x="5289229" y="864108"/>
            <a:ext cx="5910677" cy="5120640"/>
          </a:xfrm>
        </p:spPr>
        <p:txBody>
          <a:bodyPr>
            <a:normAutofit/>
          </a:bodyPr>
          <a:lstStyle/>
          <a:p>
            <a:pPr marL="0" indent="0">
              <a:buNone/>
            </a:pPr>
            <a:r>
              <a:rPr lang="en-US" dirty="0"/>
              <a:t>Convince your readers that…</a:t>
            </a:r>
          </a:p>
          <a:p>
            <a:pPr marL="502920" lvl="1" indent="0">
              <a:buNone/>
            </a:pPr>
            <a:r>
              <a:rPr lang="en-US" dirty="0"/>
              <a:t>1. The gap exists</a:t>
            </a:r>
          </a:p>
          <a:p>
            <a:pPr marL="502920" lvl="1" indent="0">
              <a:buNone/>
            </a:pPr>
            <a:r>
              <a:rPr lang="en-US" dirty="0"/>
              <a:t>2. The gap matters</a:t>
            </a:r>
          </a:p>
          <a:p>
            <a:endParaRPr lang="en-US"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573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6DCDC-086B-7A50-718D-F94145CF0BD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ACDA99F-1245-AC8A-5C72-0FB7E551EC14}"/>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Decode the reviews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58E231-31D3-3DC3-817E-6FCD509A380A}"/>
              </a:ext>
            </a:extLst>
          </p:cNvPr>
          <p:cNvSpPr>
            <a:spLocks noGrp="1"/>
          </p:cNvSpPr>
          <p:nvPr>
            <p:ph idx="1"/>
          </p:nvPr>
        </p:nvSpPr>
        <p:spPr>
          <a:xfrm>
            <a:off x="5289229" y="864108"/>
            <a:ext cx="5910677" cy="5120640"/>
          </a:xfrm>
        </p:spPr>
        <p:txBody>
          <a:bodyPr>
            <a:normAutofit/>
          </a:bodyPr>
          <a:lstStyle/>
          <a:p>
            <a:r>
              <a:rPr lang="en-US"/>
              <a:t>Why is the reviewer requesting this change?</a:t>
            </a:r>
          </a:p>
          <a:p>
            <a:r>
              <a:rPr lang="en-US"/>
              <a:t>Was our point unclear?</a:t>
            </a:r>
          </a:p>
          <a:p>
            <a:r>
              <a:rPr lang="en-US"/>
              <a:t>Is their request impossible or just inconvenient?</a:t>
            </a:r>
          </a:p>
          <a:p>
            <a:r>
              <a:rPr lang="en-US"/>
              <a:t>How strongly do they feel about it?</a:t>
            </a:r>
          </a:p>
          <a:p>
            <a:r>
              <a:rPr lang="en-US"/>
              <a:t>Has more than one reviewer requested it?</a:t>
            </a:r>
          </a:p>
          <a:p>
            <a:r>
              <a:rPr lang="en-US"/>
              <a:t>Can we remain open to doing it in a second revision?</a:t>
            </a:r>
          </a:p>
          <a:p>
            <a:endParaRPr lang="en-US"/>
          </a:p>
          <a:p>
            <a:endParaRPr lang="en-US"/>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4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1342-9D77-AE56-439F-598E713A140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4F30A1E-C32D-3417-2755-83634B99D6FC}"/>
              </a:ext>
            </a:extLst>
          </p:cNvPr>
          <p:cNvSpPr>
            <a:spLocks noGrp="1"/>
          </p:cNvSpPr>
          <p:nvPr>
            <p:ph idx="1"/>
          </p:nvPr>
        </p:nvSpPr>
        <p:spPr/>
        <p:txBody>
          <a:bodyPr>
            <a:normAutofit/>
          </a:bodyPr>
          <a:lstStyle/>
          <a:p>
            <a:pPr marL="0" indent="0">
              <a:buNone/>
            </a:pPr>
            <a:r>
              <a:rPr lang="en-US" sz="2400" b="1" dirty="0"/>
              <a:t>Reviewer 1</a:t>
            </a:r>
          </a:p>
          <a:p>
            <a:pPr marL="0" indent="0">
              <a:buNone/>
            </a:pPr>
            <a:r>
              <a:rPr lang="en-US" sz="2400" dirty="0"/>
              <a:t>“Perhaps it might be helpful to explore the conceptual and theoretical issues around gender and reflect on how these fundamentally shape the way power works in clinical interactions in much more depth.”</a:t>
            </a:r>
          </a:p>
        </p:txBody>
      </p:sp>
      <p:sp>
        <p:nvSpPr>
          <p:cNvPr id="4" name="TextBox 3">
            <a:extLst>
              <a:ext uri="{FF2B5EF4-FFF2-40B4-BE49-F238E27FC236}">
                <a16:creationId xmlns:a16="http://schemas.microsoft.com/office/drawing/2014/main" id="{856780A8-7985-C8BB-33E5-4AC6A1B820EF}"/>
              </a:ext>
            </a:extLst>
          </p:cNvPr>
          <p:cNvSpPr txBox="1"/>
          <p:nvPr/>
        </p:nvSpPr>
        <p:spPr>
          <a:xfrm>
            <a:off x="7044267" y="5984748"/>
            <a:ext cx="4538133" cy="523220"/>
          </a:xfrm>
          <a:prstGeom prst="rect">
            <a:avLst/>
          </a:prstGeom>
          <a:noFill/>
        </p:spPr>
        <p:txBody>
          <a:bodyPr wrap="square" rtlCol="0">
            <a:spAutoFit/>
          </a:bodyPr>
          <a:lstStyle/>
          <a:p>
            <a:r>
              <a:rPr lang="en-US" sz="1400" dirty="0"/>
              <a:t>From Lingard and Watling (2021). </a:t>
            </a:r>
            <a:r>
              <a:rPr lang="en-US" sz="1400" i="1" dirty="0"/>
              <a:t>Story, Not Study: 30 Brief Lessons to Inspire Health Researchers as Writers</a:t>
            </a:r>
            <a:r>
              <a:rPr lang="en-US" sz="1400" dirty="0"/>
              <a:t>. Springer.</a:t>
            </a:r>
          </a:p>
        </p:txBody>
      </p:sp>
    </p:spTree>
    <p:extLst>
      <p:ext uri="{BB962C8B-B14F-4D97-AF65-F5344CB8AC3E}">
        <p14:creationId xmlns:p14="http://schemas.microsoft.com/office/powerpoint/2010/main" val="1746904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F535-8A1F-66BB-12D9-24C756AE8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2F6F6-0B77-20B9-89AC-178D44CBF03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4648647-8CF1-4EB0-8E0A-304E20CB2394}"/>
              </a:ext>
            </a:extLst>
          </p:cNvPr>
          <p:cNvSpPr>
            <a:spLocks noGrp="1"/>
          </p:cNvSpPr>
          <p:nvPr>
            <p:ph idx="1"/>
          </p:nvPr>
        </p:nvSpPr>
        <p:spPr/>
        <p:txBody>
          <a:bodyPr>
            <a:normAutofit/>
          </a:bodyPr>
          <a:lstStyle/>
          <a:p>
            <a:pPr marL="0" indent="0">
              <a:buNone/>
            </a:pPr>
            <a:r>
              <a:rPr lang="en-US" sz="2400" b="1" u="sng" dirty="0"/>
              <a:t>Reviewer 1</a:t>
            </a:r>
          </a:p>
          <a:p>
            <a:pPr marL="0" indent="0">
              <a:buNone/>
            </a:pPr>
            <a:r>
              <a:rPr lang="en-US" sz="2400" dirty="0"/>
              <a:t>“</a:t>
            </a:r>
            <a:r>
              <a:rPr lang="en-US" sz="2400" b="1" u="sng" dirty="0">
                <a:solidFill>
                  <a:schemeClr val="accent2">
                    <a:lumMod val="75000"/>
                  </a:schemeClr>
                </a:solidFill>
              </a:rPr>
              <a:t>Perhaps it might be helpful </a:t>
            </a:r>
            <a:r>
              <a:rPr lang="en-US" sz="2400" dirty="0"/>
              <a:t>to explore the conceptual and theoretical issues around gender and reflect on how these fundamentally shape the way power works in clinical interactions in much more depth.”</a:t>
            </a:r>
          </a:p>
        </p:txBody>
      </p:sp>
      <p:sp>
        <p:nvSpPr>
          <p:cNvPr id="4" name="Line Callout 1 3">
            <a:extLst>
              <a:ext uri="{FF2B5EF4-FFF2-40B4-BE49-F238E27FC236}">
                <a16:creationId xmlns:a16="http://schemas.microsoft.com/office/drawing/2014/main" id="{1ED5B133-6974-A056-A47B-0EEC190B3EC0}"/>
              </a:ext>
            </a:extLst>
          </p:cNvPr>
          <p:cNvSpPr/>
          <p:nvPr/>
        </p:nvSpPr>
        <p:spPr>
          <a:xfrm>
            <a:off x="6553200" y="1862667"/>
            <a:ext cx="3014133" cy="982133"/>
          </a:xfrm>
          <a:prstGeom prst="borderCallout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Sounds optional</a:t>
            </a:r>
          </a:p>
        </p:txBody>
      </p:sp>
    </p:spTree>
    <p:extLst>
      <p:ext uri="{BB962C8B-B14F-4D97-AF65-F5344CB8AC3E}">
        <p14:creationId xmlns:p14="http://schemas.microsoft.com/office/powerpoint/2010/main" val="144006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238D-3CD4-94C5-AC58-287017422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B4898-9F3C-2971-237D-685D8F4C894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82B4D2-197F-5392-83CB-9A33467C8208}"/>
              </a:ext>
            </a:extLst>
          </p:cNvPr>
          <p:cNvSpPr>
            <a:spLocks noGrp="1"/>
          </p:cNvSpPr>
          <p:nvPr>
            <p:ph idx="1"/>
          </p:nvPr>
        </p:nvSpPr>
        <p:spPr/>
        <p:txBody>
          <a:bodyPr>
            <a:normAutofit/>
          </a:bodyPr>
          <a:lstStyle/>
          <a:p>
            <a:pPr marL="0" indent="0">
              <a:buNone/>
            </a:pPr>
            <a:r>
              <a:rPr lang="en-US" sz="2400" b="1" u="sng" dirty="0"/>
              <a:t>Reviewer 1</a:t>
            </a:r>
          </a:p>
          <a:p>
            <a:pPr marL="0" indent="0">
              <a:buNone/>
            </a:pPr>
            <a:r>
              <a:rPr lang="en-US" sz="2400" dirty="0"/>
              <a:t>“Perhaps it might be helpful to </a:t>
            </a:r>
            <a:r>
              <a:rPr lang="en-US" sz="2400" b="1" u="sng" dirty="0">
                <a:solidFill>
                  <a:schemeClr val="accent5">
                    <a:lumMod val="75000"/>
                  </a:schemeClr>
                </a:solidFill>
              </a:rPr>
              <a:t>explore the conceptual and theoretical issues</a:t>
            </a:r>
            <a:r>
              <a:rPr lang="en-US" sz="2400" dirty="0"/>
              <a:t> around gender and reflect on how these fundamentally shape the way power works in clinical interactions in much more depth.”</a:t>
            </a:r>
          </a:p>
        </p:txBody>
      </p:sp>
      <p:sp>
        <p:nvSpPr>
          <p:cNvPr id="4" name="Line Callout 1 3">
            <a:extLst>
              <a:ext uri="{FF2B5EF4-FFF2-40B4-BE49-F238E27FC236}">
                <a16:creationId xmlns:a16="http://schemas.microsoft.com/office/drawing/2014/main" id="{7800F398-C346-68F8-FF38-157725B0DE27}"/>
              </a:ext>
            </a:extLst>
          </p:cNvPr>
          <p:cNvSpPr/>
          <p:nvPr/>
        </p:nvSpPr>
        <p:spPr>
          <a:xfrm>
            <a:off x="5875867" y="1286933"/>
            <a:ext cx="4064000" cy="982133"/>
          </a:xfrm>
          <a:prstGeom prst="borderCallout1">
            <a:avLst>
              <a:gd name="adj1" fmla="val 106681"/>
              <a:gd name="adj2" fmla="val 50094"/>
              <a:gd name="adj3" fmla="val 172845"/>
              <a:gd name="adj4" fmla="val 818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Sounds like substantial revision/reframing</a:t>
            </a:r>
          </a:p>
        </p:txBody>
      </p:sp>
    </p:spTree>
    <p:extLst>
      <p:ext uri="{BB962C8B-B14F-4D97-AF65-F5344CB8AC3E}">
        <p14:creationId xmlns:p14="http://schemas.microsoft.com/office/powerpoint/2010/main" val="4075974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A7E7-581E-8399-A08E-CBC007588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5682A-1183-26D2-A582-114E43BDDD8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0C55E13-B695-9A61-8726-F8AF035F2550}"/>
              </a:ext>
            </a:extLst>
          </p:cNvPr>
          <p:cNvSpPr>
            <a:spLocks noGrp="1"/>
          </p:cNvSpPr>
          <p:nvPr>
            <p:ph idx="1"/>
          </p:nvPr>
        </p:nvSpPr>
        <p:spPr/>
        <p:txBody>
          <a:bodyPr>
            <a:normAutofit/>
          </a:bodyPr>
          <a:lstStyle/>
          <a:p>
            <a:pPr marL="0" indent="0">
              <a:buNone/>
            </a:pPr>
            <a:r>
              <a:rPr lang="en-US" sz="2400" b="1" u="sng" dirty="0"/>
              <a:t>Reviewer 1</a:t>
            </a:r>
          </a:p>
          <a:p>
            <a:pPr marL="0" indent="0">
              <a:buNone/>
            </a:pPr>
            <a:r>
              <a:rPr lang="en-US" sz="2400" dirty="0"/>
              <a:t>“Perhaps it might be helpful to explore the conceptual and theoretical issues around gender and </a:t>
            </a:r>
            <a:r>
              <a:rPr lang="en-US" sz="2400" b="1" u="sng" dirty="0">
                <a:solidFill>
                  <a:schemeClr val="accent4">
                    <a:lumMod val="75000"/>
                  </a:schemeClr>
                </a:solidFill>
              </a:rPr>
              <a:t>reflect on </a:t>
            </a:r>
            <a:r>
              <a:rPr lang="en-US" sz="2400" dirty="0"/>
              <a:t>how these fundamentally shape the way power works in clinical interactions in much more depth.”</a:t>
            </a:r>
          </a:p>
        </p:txBody>
      </p:sp>
      <p:sp>
        <p:nvSpPr>
          <p:cNvPr id="4" name="Line Callout 1 3">
            <a:extLst>
              <a:ext uri="{FF2B5EF4-FFF2-40B4-BE49-F238E27FC236}">
                <a16:creationId xmlns:a16="http://schemas.microsoft.com/office/drawing/2014/main" id="{72B40CB4-C20A-914E-D405-8B3B4F340B80}"/>
              </a:ext>
            </a:extLst>
          </p:cNvPr>
          <p:cNvSpPr/>
          <p:nvPr/>
        </p:nvSpPr>
        <p:spPr>
          <a:xfrm>
            <a:off x="7687733" y="1286934"/>
            <a:ext cx="3014133" cy="982133"/>
          </a:xfrm>
          <a:prstGeom prst="borderCallout1">
            <a:avLst>
              <a:gd name="adj1" fmla="val 104957"/>
              <a:gd name="adj2" fmla="val 50656"/>
              <a:gd name="adj3" fmla="val 210776"/>
              <a:gd name="adj4" fmla="val 734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Think about it? Or majorly revise?</a:t>
            </a:r>
          </a:p>
        </p:txBody>
      </p:sp>
    </p:spTree>
    <p:extLst>
      <p:ext uri="{BB962C8B-B14F-4D97-AF65-F5344CB8AC3E}">
        <p14:creationId xmlns:p14="http://schemas.microsoft.com/office/powerpoint/2010/main" val="396888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3AF7-73D8-46D2-40D6-8845784CB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F8DF7-F4D3-908B-1010-8F5F54E48E9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2B578BB-238B-0C8D-64A7-638431F65EFE}"/>
              </a:ext>
            </a:extLst>
          </p:cNvPr>
          <p:cNvSpPr>
            <a:spLocks noGrp="1"/>
          </p:cNvSpPr>
          <p:nvPr>
            <p:ph idx="1"/>
          </p:nvPr>
        </p:nvSpPr>
        <p:spPr/>
        <p:txBody>
          <a:bodyPr>
            <a:normAutofit/>
          </a:bodyPr>
          <a:lstStyle/>
          <a:p>
            <a:pPr marL="0" indent="0">
              <a:buNone/>
            </a:pPr>
            <a:r>
              <a:rPr lang="en-US" sz="2400" b="1" u="sng" dirty="0"/>
              <a:t>Reviewer 1</a:t>
            </a:r>
          </a:p>
          <a:p>
            <a:pPr marL="0" indent="0">
              <a:buNone/>
            </a:pPr>
            <a:r>
              <a:rPr lang="en-US" sz="2400" dirty="0"/>
              <a:t>“Perhaps it might be helpful to explore the conceptual and theoretical issues around gender and reflect on how these </a:t>
            </a:r>
            <a:r>
              <a:rPr lang="en-US" sz="2400" b="1" u="sng" dirty="0">
                <a:solidFill>
                  <a:schemeClr val="accent3">
                    <a:lumMod val="50000"/>
                  </a:schemeClr>
                </a:solidFill>
              </a:rPr>
              <a:t>fundamentally</a:t>
            </a:r>
            <a:r>
              <a:rPr lang="en-US" sz="2400" dirty="0"/>
              <a:t> shape the way power works in clinical interactions </a:t>
            </a:r>
            <a:r>
              <a:rPr lang="en-US" sz="2400" b="1" u="sng" dirty="0">
                <a:solidFill>
                  <a:schemeClr val="accent3">
                    <a:lumMod val="50000"/>
                  </a:schemeClr>
                </a:solidFill>
              </a:rPr>
              <a:t>in much more depth</a:t>
            </a:r>
            <a:r>
              <a:rPr lang="en-US" sz="2400" dirty="0"/>
              <a:t>.”</a:t>
            </a:r>
          </a:p>
        </p:txBody>
      </p:sp>
      <p:sp>
        <p:nvSpPr>
          <p:cNvPr id="4" name="Line Callout 1 3">
            <a:extLst>
              <a:ext uri="{FF2B5EF4-FFF2-40B4-BE49-F238E27FC236}">
                <a16:creationId xmlns:a16="http://schemas.microsoft.com/office/drawing/2014/main" id="{C607552F-0E63-5ABD-D39F-E6519BD27643}"/>
              </a:ext>
            </a:extLst>
          </p:cNvPr>
          <p:cNvSpPr/>
          <p:nvPr/>
        </p:nvSpPr>
        <p:spPr>
          <a:xfrm>
            <a:off x="7653867" y="1581037"/>
            <a:ext cx="3014133" cy="982133"/>
          </a:xfrm>
          <a:prstGeom prst="borderCallout1">
            <a:avLst>
              <a:gd name="adj1" fmla="val 103233"/>
              <a:gd name="adj2" fmla="val 50093"/>
              <a:gd name="adj3" fmla="val 246983"/>
              <a:gd name="adj4" fmla="val -197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Sounds like a strong criticism</a:t>
            </a:r>
          </a:p>
        </p:txBody>
      </p:sp>
    </p:spTree>
    <p:extLst>
      <p:ext uri="{BB962C8B-B14F-4D97-AF65-F5344CB8AC3E}">
        <p14:creationId xmlns:p14="http://schemas.microsoft.com/office/powerpoint/2010/main" val="2593478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7C972A-3ADB-9291-DFFD-627EB9566938}"/>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How to decode a review</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23EEC0-994C-C3DC-7E24-0BDADBBF7933}"/>
              </a:ext>
            </a:extLst>
          </p:cNvPr>
          <p:cNvSpPr>
            <a:spLocks noGrp="1"/>
          </p:cNvSpPr>
          <p:nvPr>
            <p:ph idx="1"/>
          </p:nvPr>
        </p:nvSpPr>
        <p:spPr>
          <a:xfrm>
            <a:off x="5289229" y="864108"/>
            <a:ext cx="5910677" cy="5120640"/>
          </a:xfrm>
        </p:spPr>
        <p:txBody>
          <a:bodyPr>
            <a:normAutofit/>
          </a:bodyPr>
          <a:lstStyle/>
          <a:p>
            <a:r>
              <a:rPr lang="en-US"/>
              <a:t>What are the theme(s)?</a:t>
            </a:r>
          </a:p>
          <a:p>
            <a:r>
              <a:rPr lang="en-US"/>
              <a:t>Are the reviews overly polite? Overly harsh?</a:t>
            </a:r>
          </a:p>
          <a:p>
            <a:r>
              <a:rPr lang="en-US"/>
              <a:t>Consult with coauthors when you’re unsure of strategy</a:t>
            </a:r>
          </a:p>
          <a:p>
            <a:endParaRPr lang="en-US"/>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525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B2831-2F74-4DE1-8DF7-B11D39693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E9DB4-405E-DDDB-D004-DF1A75C24126}"/>
              </a:ext>
            </a:extLst>
          </p:cNvPr>
          <p:cNvSpPr>
            <a:spLocks noGrp="1"/>
          </p:cNvSpPr>
          <p:nvPr>
            <p:ph type="title"/>
          </p:nvPr>
        </p:nvSpPr>
        <p:spPr/>
        <p:txBody>
          <a:bodyPr/>
          <a:lstStyle/>
          <a:p>
            <a:r>
              <a:rPr lang="en-US" dirty="0"/>
              <a:t>How to respond: content</a:t>
            </a:r>
          </a:p>
        </p:txBody>
      </p:sp>
      <p:sp>
        <p:nvSpPr>
          <p:cNvPr id="3" name="Content Placeholder 2">
            <a:extLst>
              <a:ext uri="{FF2B5EF4-FFF2-40B4-BE49-F238E27FC236}">
                <a16:creationId xmlns:a16="http://schemas.microsoft.com/office/drawing/2014/main" id="{FD25FA1A-6CFB-F6A4-C7C5-C0FF48DF1422}"/>
              </a:ext>
            </a:extLst>
          </p:cNvPr>
          <p:cNvSpPr>
            <a:spLocks noGrp="1"/>
          </p:cNvSpPr>
          <p:nvPr>
            <p:ph idx="1"/>
          </p:nvPr>
        </p:nvSpPr>
        <p:spPr/>
        <p:txBody>
          <a:bodyPr>
            <a:normAutofit/>
          </a:bodyPr>
          <a:lstStyle/>
          <a:p>
            <a:r>
              <a:rPr lang="en-US" sz="2400" dirty="0"/>
              <a:t>If you agree with comment</a:t>
            </a:r>
          </a:p>
          <a:p>
            <a:pPr lvl="1"/>
            <a:r>
              <a:rPr lang="en-US" sz="2000" dirty="0"/>
              <a:t>State that you agree and have followed the recommendation</a:t>
            </a:r>
          </a:p>
          <a:p>
            <a:r>
              <a:rPr lang="en-US" sz="2400" dirty="0"/>
              <a:t>If you disagree with comment</a:t>
            </a:r>
          </a:p>
          <a:p>
            <a:pPr lvl="1"/>
            <a:r>
              <a:rPr lang="en-US" sz="2000" dirty="0"/>
              <a:t>Acknowledge the reviewer’s concern</a:t>
            </a:r>
          </a:p>
          <a:p>
            <a:pPr lvl="1"/>
            <a:r>
              <a:rPr lang="en-US" sz="2000" dirty="0"/>
              <a:t>Explain your alternate point of view</a:t>
            </a:r>
          </a:p>
          <a:p>
            <a:pPr lvl="1"/>
            <a:r>
              <a:rPr lang="en-US" sz="2000" dirty="0"/>
              <a:t>Provide a robust rationale for not taking the suggestion</a:t>
            </a:r>
          </a:p>
          <a:p>
            <a:r>
              <a:rPr lang="en-US" sz="2400" dirty="0"/>
              <a:t>If you agree in part</a:t>
            </a:r>
          </a:p>
          <a:p>
            <a:pPr lvl="1"/>
            <a:r>
              <a:rPr lang="en-US" sz="2000" dirty="0"/>
              <a:t>Start by addressing what you agree with</a:t>
            </a:r>
          </a:p>
          <a:p>
            <a:pPr lvl="1"/>
            <a:r>
              <a:rPr lang="en-US" sz="2000" dirty="0"/>
              <a:t>Then address the disagreement and provide a rationale</a:t>
            </a:r>
          </a:p>
          <a:p>
            <a:endParaRPr lang="en-US" sz="2400" dirty="0"/>
          </a:p>
        </p:txBody>
      </p:sp>
    </p:spTree>
    <p:extLst>
      <p:ext uri="{BB962C8B-B14F-4D97-AF65-F5344CB8AC3E}">
        <p14:creationId xmlns:p14="http://schemas.microsoft.com/office/powerpoint/2010/main" val="1927772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30C20-FAF0-0F5E-08F9-C23819B85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96FF7-D7EB-28A2-EE2E-B81ED32E8F2C}"/>
              </a:ext>
            </a:extLst>
          </p:cNvPr>
          <p:cNvSpPr>
            <a:spLocks noGrp="1"/>
          </p:cNvSpPr>
          <p:nvPr>
            <p:ph type="title"/>
          </p:nvPr>
        </p:nvSpPr>
        <p:spPr/>
        <p:txBody>
          <a:bodyPr/>
          <a:lstStyle/>
          <a:p>
            <a:r>
              <a:rPr lang="en-US" dirty="0"/>
              <a:t>How to respond: </a:t>
            </a:r>
            <a:br>
              <a:rPr lang="en-US" dirty="0"/>
            </a:br>
            <a:r>
              <a:rPr lang="en-US" dirty="0"/>
              <a:t>tone</a:t>
            </a:r>
          </a:p>
        </p:txBody>
      </p:sp>
      <p:sp>
        <p:nvSpPr>
          <p:cNvPr id="3" name="Content Placeholder 2">
            <a:extLst>
              <a:ext uri="{FF2B5EF4-FFF2-40B4-BE49-F238E27FC236}">
                <a16:creationId xmlns:a16="http://schemas.microsoft.com/office/drawing/2014/main" id="{50C536B8-F758-7D42-FCF0-31F9D3F9DEFA}"/>
              </a:ext>
            </a:extLst>
          </p:cNvPr>
          <p:cNvSpPr>
            <a:spLocks noGrp="1"/>
          </p:cNvSpPr>
          <p:nvPr>
            <p:ph idx="1"/>
          </p:nvPr>
        </p:nvSpPr>
        <p:spPr/>
        <p:txBody>
          <a:bodyPr>
            <a:normAutofit/>
          </a:bodyPr>
          <a:lstStyle/>
          <a:p>
            <a:r>
              <a:rPr lang="en-US" sz="2400" dirty="0"/>
              <a:t>Professional</a:t>
            </a:r>
          </a:p>
          <a:p>
            <a:r>
              <a:rPr lang="en-US" sz="2400" dirty="0"/>
              <a:t>Diplomatic</a:t>
            </a:r>
          </a:p>
          <a:p>
            <a:r>
              <a:rPr lang="en-US" sz="2400" dirty="0"/>
              <a:t>Grateful</a:t>
            </a:r>
          </a:p>
          <a:p>
            <a:r>
              <a:rPr lang="en-US" sz="2400" i="1" dirty="0"/>
              <a:t>Not</a:t>
            </a:r>
            <a:r>
              <a:rPr lang="en-US" sz="2400" dirty="0"/>
              <a:t> with excessive flattery</a:t>
            </a:r>
          </a:p>
          <a:p>
            <a:pPr lvl="1"/>
            <a:r>
              <a:rPr lang="en-US" sz="2000" dirty="0"/>
              <a:t>E.g. “We are grateful for the reviewer’s insightful comment” in every response</a:t>
            </a:r>
          </a:p>
          <a:p>
            <a:endParaRPr lang="en-US" sz="2400" dirty="0"/>
          </a:p>
        </p:txBody>
      </p:sp>
    </p:spTree>
    <p:extLst>
      <p:ext uri="{BB962C8B-B14F-4D97-AF65-F5344CB8AC3E}">
        <p14:creationId xmlns:p14="http://schemas.microsoft.com/office/powerpoint/2010/main" val="2221676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F04E-10F7-1D8E-C856-389063D4E6BB}"/>
              </a:ext>
            </a:extLst>
          </p:cNvPr>
          <p:cNvSpPr>
            <a:spLocks noGrp="1"/>
          </p:cNvSpPr>
          <p:nvPr>
            <p:ph type="title"/>
          </p:nvPr>
        </p:nvSpPr>
        <p:spPr/>
        <p:txBody>
          <a:bodyPr/>
          <a:lstStyle/>
          <a:p>
            <a:r>
              <a:rPr lang="en-US" dirty="0"/>
              <a:t>How to respond: mechanics</a:t>
            </a:r>
          </a:p>
        </p:txBody>
      </p:sp>
      <p:sp>
        <p:nvSpPr>
          <p:cNvPr id="3" name="Content Placeholder 2">
            <a:extLst>
              <a:ext uri="{FF2B5EF4-FFF2-40B4-BE49-F238E27FC236}">
                <a16:creationId xmlns:a16="http://schemas.microsoft.com/office/drawing/2014/main" id="{1E411402-83EB-AFCE-B514-502CB9317023}"/>
              </a:ext>
            </a:extLst>
          </p:cNvPr>
          <p:cNvSpPr>
            <a:spLocks noGrp="1"/>
          </p:cNvSpPr>
          <p:nvPr>
            <p:ph idx="1"/>
          </p:nvPr>
        </p:nvSpPr>
        <p:spPr/>
        <p:txBody>
          <a:bodyPr>
            <a:normAutofit/>
          </a:bodyPr>
          <a:lstStyle/>
          <a:p>
            <a:r>
              <a:rPr lang="en-US" sz="2400" dirty="0"/>
              <a:t>Copy and paste every comment into a Word document</a:t>
            </a:r>
          </a:p>
          <a:p>
            <a:r>
              <a:rPr lang="en-US" sz="2400" dirty="0"/>
              <a:t>Put the article title, journal name, date, manuscript number at the top of the document</a:t>
            </a:r>
          </a:p>
          <a:p>
            <a:r>
              <a:rPr lang="en-US" sz="2400" dirty="0"/>
              <a:t>Number every comment from every reviewer</a:t>
            </a:r>
          </a:p>
          <a:p>
            <a:r>
              <a:rPr lang="en-US" sz="2400" dirty="0"/>
              <a:t>Provide the following for each comment</a:t>
            </a:r>
          </a:p>
          <a:p>
            <a:pPr lvl="1"/>
            <a:r>
              <a:rPr lang="en-US" sz="2000" b="1" dirty="0"/>
              <a:t>Response: </a:t>
            </a:r>
            <a:r>
              <a:rPr lang="en-US" sz="2000" dirty="0" err="1"/>
              <a:t>tbd</a:t>
            </a:r>
            <a:endParaRPr lang="en-US" sz="2000" dirty="0"/>
          </a:p>
          <a:p>
            <a:pPr lvl="1"/>
            <a:r>
              <a:rPr lang="en-US" sz="2000" b="1" dirty="0"/>
              <a:t>Modified text: </a:t>
            </a:r>
            <a:r>
              <a:rPr lang="en-US" sz="2000" dirty="0"/>
              <a:t>“</a:t>
            </a:r>
            <a:r>
              <a:rPr lang="en-US" sz="2000" dirty="0" err="1"/>
              <a:t>tbd</a:t>
            </a:r>
            <a:r>
              <a:rPr lang="en-US" sz="2000" dirty="0"/>
              <a:t>…” (lines xx-xx)</a:t>
            </a:r>
          </a:p>
        </p:txBody>
      </p:sp>
    </p:spTree>
    <p:extLst>
      <p:ext uri="{BB962C8B-B14F-4D97-AF65-F5344CB8AC3E}">
        <p14:creationId xmlns:p14="http://schemas.microsoft.com/office/powerpoint/2010/main" val="386747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58AF-062B-8FBD-4B81-7CD7417D65E5}"/>
              </a:ext>
            </a:extLst>
          </p:cNvPr>
          <p:cNvSpPr>
            <a:spLocks noGrp="1"/>
          </p:cNvSpPr>
          <p:nvPr>
            <p:ph type="title"/>
          </p:nvPr>
        </p:nvSpPr>
        <p:spPr/>
        <p:txBody>
          <a:bodyPr/>
          <a:lstStyle/>
          <a:p>
            <a:r>
              <a:rPr lang="en-US" dirty="0"/>
              <a:t>The gap</a:t>
            </a:r>
          </a:p>
        </p:txBody>
      </p:sp>
      <p:sp>
        <p:nvSpPr>
          <p:cNvPr id="3" name="Content Placeholder 2">
            <a:extLst>
              <a:ext uri="{FF2B5EF4-FFF2-40B4-BE49-F238E27FC236}">
                <a16:creationId xmlns:a16="http://schemas.microsoft.com/office/drawing/2014/main" id="{D3FC57D0-0703-BA07-32AF-BCD0167BA8D3}"/>
              </a:ext>
            </a:extLst>
          </p:cNvPr>
          <p:cNvSpPr>
            <a:spLocks noGrp="1"/>
          </p:cNvSpPr>
          <p:nvPr>
            <p:ph idx="1"/>
          </p:nvPr>
        </p:nvSpPr>
        <p:spPr>
          <a:xfrm>
            <a:off x="3869268" y="864108"/>
            <a:ext cx="7315200" cy="3730752"/>
          </a:xfrm>
        </p:spPr>
        <p:txBody>
          <a:bodyPr/>
          <a:lstStyle/>
          <a:p>
            <a:pPr marL="0" indent="0" algn="r">
              <a:buNone/>
            </a:pPr>
            <a:r>
              <a:rPr lang="en-US" sz="2800" dirty="0"/>
              <a:t>…a description of everything we </a:t>
            </a:r>
          </a:p>
          <a:p>
            <a:pPr marL="0" indent="0" algn="r">
              <a:buNone/>
            </a:pPr>
            <a:r>
              <a:rPr lang="en-US" sz="2800" dirty="0"/>
              <a:t>know about the topic.</a:t>
            </a:r>
          </a:p>
          <a:p>
            <a:pPr marL="0" indent="0" algn="r">
              <a:buNone/>
            </a:pPr>
            <a:endParaRPr lang="en-US" sz="2800" dirty="0"/>
          </a:p>
        </p:txBody>
      </p:sp>
      <p:sp>
        <p:nvSpPr>
          <p:cNvPr id="4" name="Rectangle 3">
            <a:extLst>
              <a:ext uri="{FF2B5EF4-FFF2-40B4-BE49-F238E27FC236}">
                <a16:creationId xmlns:a16="http://schemas.microsoft.com/office/drawing/2014/main" id="{7B9E214D-1631-C1B6-418C-09AEF132A615}"/>
              </a:ext>
            </a:extLst>
          </p:cNvPr>
          <p:cNvSpPr/>
          <p:nvPr/>
        </p:nvSpPr>
        <p:spPr>
          <a:xfrm>
            <a:off x="3869268" y="1076919"/>
            <a:ext cx="5295040"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intro is not…</a:t>
            </a:r>
          </a:p>
        </p:txBody>
      </p:sp>
    </p:spTree>
    <p:extLst>
      <p:ext uri="{BB962C8B-B14F-4D97-AF65-F5344CB8AC3E}">
        <p14:creationId xmlns:p14="http://schemas.microsoft.com/office/powerpoint/2010/main" val="4288159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55E75-5CB5-683F-836F-2998A8821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EA2C0-414C-81EE-2C1F-9ECF19E5D405}"/>
              </a:ext>
            </a:extLst>
          </p:cNvPr>
          <p:cNvSpPr>
            <a:spLocks noGrp="1"/>
          </p:cNvSpPr>
          <p:nvPr>
            <p:ph type="title"/>
          </p:nvPr>
        </p:nvSpPr>
        <p:spPr/>
        <p:txBody>
          <a:bodyPr/>
          <a:lstStyle/>
          <a:p>
            <a:r>
              <a:rPr lang="en-US" dirty="0"/>
              <a:t>How it looks</a:t>
            </a:r>
          </a:p>
        </p:txBody>
      </p:sp>
      <p:sp>
        <p:nvSpPr>
          <p:cNvPr id="3" name="Content Placeholder 2">
            <a:extLst>
              <a:ext uri="{FF2B5EF4-FFF2-40B4-BE49-F238E27FC236}">
                <a16:creationId xmlns:a16="http://schemas.microsoft.com/office/drawing/2014/main" id="{60563406-0DAC-E531-C68B-2F0E510EBA65}"/>
              </a:ext>
            </a:extLst>
          </p:cNvPr>
          <p:cNvSpPr>
            <a:spLocks noGrp="1"/>
          </p:cNvSpPr>
          <p:nvPr>
            <p:ph idx="1"/>
          </p:nvPr>
        </p:nvSpPr>
        <p:spPr/>
        <p:txBody>
          <a:bodyPr/>
          <a:lstStyle/>
          <a:p>
            <a:pPr marL="0" indent="0" fontAlgn="base">
              <a:buNone/>
            </a:pPr>
            <a:r>
              <a:rPr lang="en-US" b="1" dirty="0"/>
              <a:t>Comment: </a:t>
            </a:r>
            <a:r>
              <a:rPr lang="en-US" dirty="0"/>
              <a:t>Did type of surgery or indication have any correlation with depression/anxiety or PROMIS score (baseline or change)?  </a:t>
            </a:r>
          </a:p>
          <a:p>
            <a:pPr marL="0" indent="0" fontAlgn="base">
              <a:buNone/>
            </a:pPr>
            <a:r>
              <a:rPr lang="en-US" b="1" dirty="0"/>
              <a:t>Response</a:t>
            </a:r>
            <a:r>
              <a:rPr lang="en-US" dirty="0"/>
              <a:t>: We found no associations between type of surgery and depression/anxiety; therefore, this variable was not included in the primary regression models. However, we have added analysis of the relationship between type of surgery and PROMIS scores (both preoperative and change) to Table 2. Because of the large number of indications, it was not appropriate to include them (per statistical principles on the maximum number of variables that can be included in a model, in consultation with a biostatistician). For completeness, we have listed the indications in a new supplemental table. </a:t>
            </a:r>
          </a:p>
          <a:p>
            <a:pPr marL="0" indent="0" fontAlgn="base">
              <a:buNone/>
            </a:pPr>
            <a:r>
              <a:rPr lang="en-US" b="1" dirty="0"/>
              <a:t>Modified text: </a:t>
            </a:r>
            <a:r>
              <a:rPr lang="en-US" dirty="0"/>
              <a:t>Please see Table 2 and Supplemental Table 1.</a:t>
            </a:r>
          </a:p>
        </p:txBody>
      </p:sp>
    </p:spTree>
    <p:extLst>
      <p:ext uri="{BB962C8B-B14F-4D97-AF65-F5344CB8AC3E}">
        <p14:creationId xmlns:p14="http://schemas.microsoft.com/office/powerpoint/2010/main" val="3959145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6D56025-432C-47A6-AE3E-5E57DF3E0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2D1A8B8-7523-49FA-B7DD-AE0B2271C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4F56BFEC-E043-44A7-96FC-2E5054AFB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A68C2E-132E-4499-B9C7-21491AEAD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723E854-5C60-B89B-9BB6-32199CDAF335}"/>
              </a:ext>
            </a:extLst>
          </p:cNvPr>
          <p:cNvSpPr>
            <a:spLocks noGrp="1"/>
          </p:cNvSpPr>
          <p:nvPr>
            <p:ph type="title"/>
          </p:nvPr>
        </p:nvSpPr>
        <p:spPr>
          <a:xfrm>
            <a:off x="1069848" y="1298448"/>
            <a:ext cx="6068070" cy="3255264"/>
          </a:xfrm>
        </p:spPr>
        <p:txBody>
          <a:bodyPr vert="horz" lIns="91440" tIns="45720" rIns="91440" bIns="45720" rtlCol="0" anchor="b">
            <a:normAutofit/>
          </a:bodyPr>
          <a:lstStyle/>
          <a:p>
            <a:r>
              <a:rPr lang="en-US">
                <a:solidFill>
                  <a:srgbClr val="FFFFFF"/>
                </a:solidFill>
              </a:rPr>
              <a:t>Questions for me?</a:t>
            </a:r>
          </a:p>
        </p:txBody>
      </p:sp>
      <p:sp>
        <p:nvSpPr>
          <p:cNvPr id="3" name="Text Placeholder 2">
            <a:extLst>
              <a:ext uri="{FF2B5EF4-FFF2-40B4-BE49-F238E27FC236}">
                <a16:creationId xmlns:a16="http://schemas.microsoft.com/office/drawing/2014/main" id="{144FD343-EFE7-5967-A7AA-668D7C0FA79F}"/>
              </a:ext>
            </a:extLst>
          </p:cNvPr>
          <p:cNvSpPr>
            <a:spLocks noGrp="1"/>
          </p:cNvSpPr>
          <p:nvPr>
            <p:ph type="body" idx="1"/>
          </p:nvPr>
        </p:nvSpPr>
        <p:spPr>
          <a:xfrm>
            <a:off x="1100014" y="4670246"/>
            <a:ext cx="6037903" cy="914400"/>
          </a:xfrm>
        </p:spPr>
        <p:txBody>
          <a:bodyPr vert="horz" lIns="91440" tIns="45720" rIns="91440" bIns="45720" rtlCol="0" anchor="t">
            <a:normAutofit/>
          </a:bodyPr>
          <a:lstStyle/>
          <a:p>
            <a:r>
              <a:rPr lang="en-US">
                <a:solidFill>
                  <a:schemeClr val="accent1">
                    <a:lumMod val="20000"/>
                    <a:lumOff val="80000"/>
                  </a:schemeClr>
                </a:solidFill>
              </a:rPr>
              <a:t>rachelwalden@jhu.edu</a:t>
            </a:r>
          </a:p>
        </p:txBody>
      </p:sp>
      <p:pic>
        <p:nvPicPr>
          <p:cNvPr id="4" name="Picture 3">
            <a:extLst>
              <a:ext uri="{FF2B5EF4-FFF2-40B4-BE49-F238E27FC236}">
                <a16:creationId xmlns:a16="http://schemas.microsoft.com/office/drawing/2014/main" id="{5C080DEF-B203-1005-F95A-F245713FE216}"/>
              </a:ext>
            </a:extLst>
          </p:cNvPr>
          <p:cNvPicPr>
            <a:picLocks noChangeAspect="1"/>
          </p:cNvPicPr>
          <p:nvPr/>
        </p:nvPicPr>
        <p:blipFill>
          <a:blip r:embed="rId2"/>
          <a:stretch>
            <a:fillRect/>
          </a:stretch>
        </p:blipFill>
        <p:spPr>
          <a:xfrm>
            <a:off x="8037574" y="2294077"/>
            <a:ext cx="3458249" cy="2261694"/>
          </a:xfrm>
          <a:prstGeom prst="rect">
            <a:avLst/>
          </a:prstGeom>
        </p:spPr>
      </p:pic>
      <p:sp>
        <p:nvSpPr>
          <p:cNvPr id="23" name="Rectangle 22">
            <a:extLst>
              <a:ext uri="{FF2B5EF4-FFF2-40B4-BE49-F238E27FC236}">
                <a16:creationId xmlns:a16="http://schemas.microsoft.com/office/drawing/2014/main" id="{4B2962F9-31F1-4BD2-8159-B23ECF727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0990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7016-2E8C-525C-6ABF-D4F737DFE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1C024-AD98-2377-F9B7-BF24B1D127D2}"/>
              </a:ext>
            </a:extLst>
          </p:cNvPr>
          <p:cNvSpPr>
            <a:spLocks noGrp="1"/>
          </p:cNvSpPr>
          <p:nvPr>
            <p:ph type="title"/>
          </p:nvPr>
        </p:nvSpPr>
        <p:spPr/>
        <p:txBody>
          <a:bodyPr/>
          <a:lstStyle/>
          <a:p>
            <a:r>
              <a:rPr lang="en-US" dirty="0"/>
              <a:t>The gap</a:t>
            </a:r>
          </a:p>
        </p:txBody>
      </p:sp>
      <p:sp>
        <p:nvSpPr>
          <p:cNvPr id="3" name="Content Placeholder 2">
            <a:extLst>
              <a:ext uri="{FF2B5EF4-FFF2-40B4-BE49-F238E27FC236}">
                <a16:creationId xmlns:a16="http://schemas.microsoft.com/office/drawing/2014/main" id="{5CEC6250-592F-9589-44DB-C4A72A99C204}"/>
              </a:ext>
            </a:extLst>
          </p:cNvPr>
          <p:cNvSpPr>
            <a:spLocks noGrp="1"/>
          </p:cNvSpPr>
          <p:nvPr>
            <p:ph idx="1"/>
          </p:nvPr>
        </p:nvSpPr>
        <p:spPr/>
        <p:txBody>
          <a:bodyPr/>
          <a:lstStyle/>
          <a:p>
            <a:pPr marL="0" indent="0" algn="r">
              <a:buNone/>
            </a:pPr>
            <a:r>
              <a:rPr lang="en-US" sz="2800" dirty="0"/>
              <a:t>…a description of everything we </a:t>
            </a:r>
          </a:p>
          <a:p>
            <a:pPr marL="0" indent="0" algn="r">
              <a:buNone/>
            </a:pPr>
            <a:r>
              <a:rPr lang="en-US" sz="2800" dirty="0"/>
              <a:t>know about the topic.</a:t>
            </a:r>
          </a:p>
          <a:p>
            <a:pPr marL="0" indent="0" algn="r">
              <a:buNone/>
            </a:pPr>
            <a:endParaRPr lang="en-US" sz="2800" dirty="0"/>
          </a:p>
          <a:p>
            <a:pPr marL="0" indent="0">
              <a:buNone/>
            </a:pPr>
            <a:endParaRPr lang="en-US" dirty="0"/>
          </a:p>
          <a:p>
            <a:pPr marL="0" indent="0">
              <a:buNone/>
            </a:pPr>
            <a:endParaRPr lang="en-US" dirty="0"/>
          </a:p>
          <a:p>
            <a:pPr marL="0" indent="0" algn="r">
              <a:buNone/>
            </a:pPr>
            <a:r>
              <a:rPr lang="en-US" sz="2800" dirty="0">
                <a:solidFill>
                  <a:schemeClr val="accent4">
                    <a:lumMod val="75000"/>
                  </a:schemeClr>
                </a:solidFill>
              </a:rPr>
              <a:t>…a path toward the gap in knowledge</a:t>
            </a:r>
          </a:p>
        </p:txBody>
      </p:sp>
      <p:sp>
        <p:nvSpPr>
          <p:cNvPr id="4" name="Rectangle 3">
            <a:extLst>
              <a:ext uri="{FF2B5EF4-FFF2-40B4-BE49-F238E27FC236}">
                <a16:creationId xmlns:a16="http://schemas.microsoft.com/office/drawing/2014/main" id="{938ED583-8E67-4430-0C0B-AF7FEA44D3BC}"/>
              </a:ext>
            </a:extLst>
          </p:cNvPr>
          <p:cNvSpPr/>
          <p:nvPr/>
        </p:nvSpPr>
        <p:spPr>
          <a:xfrm>
            <a:off x="3869268" y="1076919"/>
            <a:ext cx="5295040"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intro is not…</a:t>
            </a:r>
          </a:p>
        </p:txBody>
      </p:sp>
      <p:sp>
        <p:nvSpPr>
          <p:cNvPr id="5" name="Rectangle 4">
            <a:extLst>
              <a:ext uri="{FF2B5EF4-FFF2-40B4-BE49-F238E27FC236}">
                <a16:creationId xmlns:a16="http://schemas.microsoft.com/office/drawing/2014/main" id="{5FF23B29-9E61-38E9-E497-216BE57273F9}"/>
              </a:ext>
            </a:extLst>
          </p:cNvPr>
          <p:cNvSpPr/>
          <p:nvPr/>
        </p:nvSpPr>
        <p:spPr>
          <a:xfrm>
            <a:off x="4332360" y="3608611"/>
            <a:ext cx="4121642" cy="923330"/>
          </a:xfrm>
          <a:prstGeom prst="rect">
            <a:avLst/>
          </a:prstGeom>
          <a:noFill/>
        </p:spPr>
        <p:txBody>
          <a:bodyPr wrap="none" lIns="91440" tIns="45720" rIns="91440" bIns="45720">
            <a:spAutoFit/>
          </a:bodyPr>
          <a:lstStyle/>
          <a:p>
            <a:pPr algn="ctr"/>
            <a:r>
              <a:rPr lang="en-US" sz="5400" b="1" cap="none" spc="0" dirty="0">
                <a:ln/>
                <a:solidFill>
                  <a:schemeClr val="accent4">
                    <a:lumMod val="75000"/>
                  </a:schemeClr>
                </a:solidFill>
                <a:effectLst>
                  <a:outerShdw blurRad="38100" dist="19050" dir="2700000" algn="tl" rotWithShape="0">
                    <a:schemeClr val="dk1">
                      <a:lumMod val="50000"/>
                      <a:alpha val="40000"/>
                    </a:schemeClr>
                  </a:outerShdw>
                </a:effectLst>
              </a:rPr>
              <a:t>The intro is…</a:t>
            </a:r>
          </a:p>
        </p:txBody>
      </p:sp>
    </p:spTree>
    <p:extLst>
      <p:ext uri="{BB962C8B-B14F-4D97-AF65-F5344CB8AC3E}">
        <p14:creationId xmlns:p14="http://schemas.microsoft.com/office/powerpoint/2010/main" val="54616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61F93-1CD2-5A44-805A-9122B2BE7043}"/>
              </a:ext>
            </a:extLst>
          </p:cNvPr>
          <p:cNvSpPr>
            <a:spLocks noGrp="1"/>
          </p:cNvSpPr>
          <p:nvPr>
            <p:ph idx="1"/>
          </p:nvPr>
        </p:nvSpPr>
        <p:spPr>
          <a:xfrm>
            <a:off x="5289229" y="864108"/>
            <a:ext cx="5910677" cy="5120640"/>
          </a:xfrm>
        </p:spPr>
        <p:txBody>
          <a:bodyPr>
            <a:normAutofit/>
          </a:bodyPr>
          <a:lstStyle/>
          <a:p>
            <a:pPr marL="0" indent="0">
              <a:buNone/>
            </a:pPr>
            <a:r>
              <a:rPr lang="en-US" sz="2800" dirty="0"/>
              <a:t>There are </a:t>
            </a:r>
            <a:r>
              <a:rPr lang="en-US" sz="2800" i="1" dirty="0"/>
              <a:t>scads</a:t>
            </a:r>
            <a:r>
              <a:rPr lang="en-US" sz="2800" dirty="0"/>
              <a:t> of knowledge gaps</a:t>
            </a:r>
          </a:p>
          <a:p>
            <a:pPr marL="0" indent="0">
              <a:buNone/>
            </a:pPr>
            <a:endParaRPr lang="en-US" sz="2800" dirty="0"/>
          </a:p>
          <a:p>
            <a:pPr lvl="1"/>
            <a:r>
              <a:rPr lang="en-US" sz="3200" b="1" dirty="0">
                <a:solidFill>
                  <a:schemeClr val="accent4">
                    <a:lumMod val="75000"/>
                  </a:schemeClr>
                </a:solidFill>
              </a:rPr>
              <a:t>S</a:t>
            </a:r>
            <a:r>
              <a:rPr lang="en-US" sz="2400" dirty="0"/>
              <a:t>hortcoming</a:t>
            </a:r>
          </a:p>
          <a:p>
            <a:pPr lvl="1"/>
            <a:r>
              <a:rPr lang="en-US" sz="3200" b="1" dirty="0">
                <a:solidFill>
                  <a:schemeClr val="accent4">
                    <a:lumMod val="75000"/>
                  </a:schemeClr>
                </a:solidFill>
              </a:rPr>
              <a:t>C</a:t>
            </a:r>
            <a:r>
              <a:rPr lang="en-US" sz="2400" dirty="0"/>
              <a:t>ontroversy</a:t>
            </a:r>
          </a:p>
          <a:p>
            <a:pPr lvl="1"/>
            <a:r>
              <a:rPr lang="en-US" sz="3200" b="1" dirty="0">
                <a:solidFill>
                  <a:schemeClr val="accent4">
                    <a:lumMod val="75000"/>
                  </a:schemeClr>
                </a:solidFill>
              </a:rPr>
              <a:t>A</a:t>
            </a:r>
            <a:r>
              <a:rPr lang="en-US" sz="2400" dirty="0"/>
              <a:t>ssumption</a:t>
            </a:r>
          </a:p>
          <a:p>
            <a:pPr lvl="1"/>
            <a:r>
              <a:rPr lang="en-US" sz="3200" b="1" dirty="0">
                <a:solidFill>
                  <a:schemeClr val="accent4">
                    <a:lumMod val="75000"/>
                  </a:schemeClr>
                </a:solidFill>
              </a:rPr>
              <a:t>D</a:t>
            </a:r>
            <a:r>
              <a:rPr lang="en-US" sz="2400" dirty="0"/>
              <a:t>eficit</a:t>
            </a:r>
          </a:p>
        </p:txBody>
      </p:sp>
      <p:sp>
        <p:nvSpPr>
          <p:cNvPr id="4" name="TextBox 3">
            <a:extLst>
              <a:ext uri="{FF2B5EF4-FFF2-40B4-BE49-F238E27FC236}">
                <a16:creationId xmlns:a16="http://schemas.microsoft.com/office/drawing/2014/main" id="{2BDB9ADD-7545-8643-18DA-13DFB6F37F93}"/>
              </a:ext>
            </a:extLst>
          </p:cNvPr>
          <p:cNvSpPr txBox="1"/>
          <p:nvPr/>
        </p:nvSpPr>
        <p:spPr>
          <a:xfrm>
            <a:off x="3869268" y="6104544"/>
            <a:ext cx="6474691" cy="246221"/>
          </a:xfrm>
          <a:prstGeom prst="rect">
            <a:avLst/>
          </a:prstGeom>
          <a:noFill/>
        </p:spPr>
        <p:txBody>
          <a:bodyPr wrap="square" rtlCol="0">
            <a:spAutoFit/>
          </a:bodyPr>
          <a:lstStyle/>
          <a:p>
            <a:r>
              <a:rPr lang="en-US" sz="1000" dirty="0"/>
              <a:t>Lingard L, Watling C. Problem/Gap/Hook Introductions. In: </a:t>
            </a:r>
            <a:r>
              <a:rPr lang="en-US" sz="1000" i="1" dirty="0"/>
              <a:t>Story Not Study.</a:t>
            </a:r>
            <a:r>
              <a:rPr lang="en-US" sz="1000" dirty="0"/>
              <a:t> Halifax, NS: Form &amp; Formless Press; 2021</a:t>
            </a:r>
          </a:p>
        </p:txBody>
      </p:sp>
      <p:sp>
        <p:nvSpPr>
          <p:cNvPr id="7" name="Title 6">
            <a:extLst>
              <a:ext uri="{FF2B5EF4-FFF2-40B4-BE49-F238E27FC236}">
                <a16:creationId xmlns:a16="http://schemas.microsoft.com/office/drawing/2014/main" id="{19570732-4012-ACA0-3D5E-C0FD108B914B}"/>
              </a:ext>
            </a:extLst>
          </p:cNvPr>
          <p:cNvSpPr>
            <a:spLocks noGrp="1"/>
          </p:cNvSpPr>
          <p:nvPr>
            <p:ph type="title"/>
          </p:nvPr>
        </p:nvSpPr>
        <p:spPr/>
        <p:txBody>
          <a:bodyPr/>
          <a:lstStyle/>
          <a:p>
            <a:r>
              <a:rPr lang="en-US" dirty="0"/>
              <a:t>The gap</a:t>
            </a:r>
          </a:p>
        </p:txBody>
      </p:sp>
    </p:spTree>
    <p:extLst>
      <p:ext uri="{BB962C8B-B14F-4D97-AF65-F5344CB8AC3E}">
        <p14:creationId xmlns:p14="http://schemas.microsoft.com/office/powerpoint/2010/main" val="328268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4183-2F5C-1307-5FA6-B8A208FD3B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31962F-754C-2ACB-0606-216B671CCAD5}"/>
              </a:ext>
            </a:extLst>
          </p:cNvPr>
          <p:cNvSpPr txBox="1"/>
          <p:nvPr/>
        </p:nvSpPr>
        <p:spPr>
          <a:xfrm>
            <a:off x="667338" y="5092725"/>
            <a:ext cx="8439462" cy="1200329"/>
          </a:xfrm>
          <a:prstGeom prst="rect">
            <a:avLst/>
          </a:prstGeom>
          <a:solidFill>
            <a:schemeClr val="bg2"/>
          </a:solidFill>
        </p:spPr>
        <p:txBody>
          <a:bodyPr wrap="square" rtlCol="0">
            <a:spAutoFit/>
          </a:bodyPr>
          <a:lstStyle/>
          <a:p>
            <a:r>
              <a:rPr lang="en-US" sz="2400" dirty="0"/>
              <a:t>Although many studies have assessed radiographic success of knee replacement, they have not assessed patients’ subjective views of their treatment experience.</a:t>
            </a:r>
            <a:endParaRPr lang="en-US" dirty="0"/>
          </a:p>
        </p:txBody>
      </p:sp>
      <p:sp>
        <p:nvSpPr>
          <p:cNvPr id="3" name="TextBox 2">
            <a:extLst>
              <a:ext uri="{FF2B5EF4-FFF2-40B4-BE49-F238E27FC236}">
                <a16:creationId xmlns:a16="http://schemas.microsoft.com/office/drawing/2014/main" id="{EA7EDD9D-2084-9AEC-7EC5-733CEDD2ABEA}"/>
              </a:ext>
            </a:extLst>
          </p:cNvPr>
          <p:cNvSpPr txBox="1"/>
          <p:nvPr/>
        </p:nvSpPr>
        <p:spPr>
          <a:xfrm>
            <a:off x="706537" y="3937730"/>
            <a:ext cx="7961713" cy="830997"/>
          </a:xfrm>
          <a:prstGeom prst="rect">
            <a:avLst/>
          </a:prstGeom>
          <a:solidFill>
            <a:schemeClr val="accent2"/>
          </a:solidFill>
        </p:spPr>
        <p:txBody>
          <a:bodyPr wrap="square" rtlCol="0">
            <a:spAutoFit/>
          </a:bodyPr>
          <a:lstStyle/>
          <a:p>
            <a:r>
              <a:rPr lang="en-US" sz="2400" dirty="0"/>
              <a:t>Orthopaedic surgeons disagree on the use of BMI thresholds to determine eligibility for knee replacement.</a:t>
            </a:r>
            <a:endParaRPr lang="en-US" dirty="0"/>
          </a:p>
        </p:txBody>
      </p:sp>
      <p:sp>
        <p:nvSpPr>
          <p:cNvPr id="4" name="TextBox 3">
            <a:extLst>
              <a:ext uri="{FF2B5EF4-FFF2-40B4-BE49-F238E27FC236}">
                <a16:creationId xmlns:a16="http://schemas.microsoft.com/office/drawing/2014/main" id="{99DD6FB0-9739-A728-E2D5-E8AE1F0810CE}"/>
              </a:ext>
            </a:extLst>
          </p:cNvPr>
          <p:cNvSpPr txBox="1"/>
          <p:nvPr/>
        </p:nvSpPr>
        <p:spPr>
          <a:xfrm>
            <a:off x="706537" y="2042495"/>
            <a:ext cx="6916420" cy="1569660"/>
          </a:xfrm>
          <a:prstGeom prst="rect">
            <a:avLst/>
          </a:prstGeom>
          <a:solidFill>
            <a:schemeClr val="tx1">
              <a:lumMod val="25000"/>
              <a:lumOff val="75000"/>
            </a:schemeClr>
          </a:solidFill>
        </p:spPr>
        <p:txBody>
          <a:bodyPr wrap="square" rtlCol="0">
            <a:spAutoFit/>
          </a:bodyPr>
          <a:lstStyle/>
          <a:p>
            <a:r>
              <a:rPr lang="en-US" sz="2400" dirty="0"/>
              <a:t>US  surgeons commonly prescribe opioids after knee replacement, but how do we know how much opioid medication is necessary for patient satisfaction, or whether it is needed at all?</a:t>
            </a:r>
            <a:endParaRPr lang="en-US" dirty="0"/>
          </a:p>
        </p:txBody>
      </p:sp>
      <p:sp>
        <p:nvSpPr>
          <p:cNvPr id="5" name="TextBox 4">
            <a:extLst>
              <a:ext uri="{FF2B5EF4-FFF2-40B4-BE49-F238E27FC236}">
                <a16:creationId xmlns:a16="http://schemas.microsoft.com/office/drawing/2014/main" id="{6B003CC4-4E7E-840C-BF2B-225D86F01B0B}"/>
              </a:ext>
            </a:extLst>
          </p:cNvPr>
          <p:cNvSpPr txBox="1"/>
          <p:nvPr/>
        </p:nvSpPr>
        <p:spPr>
          <a:xfrm>
            <a:off x="706537" y="516591"/>
            <a:ext cx="6381667" cy="1200329"/>
          </a:xfrm>
          <a:prstGeom prst="rect">
            <a:avLst/>
          </a:prstGeom>
          <a:solidFill>
            <a:schemeClr val="accent5"/>
          </a:solidFill>
        </p:spPr>
        <p:txBody>
          <a:bodyPr wrap="square" rtlCol="0">
            <a:spAutoFit/>
          </a:bodyPr>
          <a:lstStyle/>
          <a:p>
            <a:r>
              <a:rPr lang="en-US" sz="2400" dirty="0"/>
              <a:t>No studies have compared patient satisfaction after knee replacement according to the quantity of postoperative opioids prescribed.</a:t>
            </a:r>
            <a:endParaRPr lang="en-US" dirty="0"/>
          </a:p>
        </p:txBody>
      </p:sp>
      <p:sp>
        <p:nvSpPr>
          <p:cNvPr id="6" name="TextBox 5">
            <a:extLst>
              <a:ext uri="{FF2B5EF4-FFF2-40B4-BE49-F238E27FC236}">
                <a16:creationId xmlns:a16="http://schemas.microsoft.com/office/drawing/2014/main" id="{61B2E15C-2D3F-1C3E-EAFA-8D56E0FAF0CE}"/>
              </a:ext>
            </a:extLst>
          </p:cNvPr>
          <p:cNvSpPr txBox="1"/>
          <p:nvPr/>
        </p:nvSpPr>
        <p:spPr>
          <a:xfrm>
            <a:off x="8906934" y="347257"/>
            <a:ext cx="2912533" cy="2139047"/>
          </a:xfrm>
          <a:prstGeom prst="rect">
            <a:avLst/>
          </a:prstGeom>
          <a:solidFill>
            <a:schemeClr val="accent2">
              <a:lumMod val="40000"/>
              <a:lumOff val="60000"/>
            </a:schemeClr>
          </a:solidFill>
        </p:spPr>
        <p:txBody>
          <a:bodyPr wrap="square" rtlCol="0">
            <a:spAutoFit/>
          </a:bodyPr>
          <a:lstStyle/>
          <a:p>
            <a:r>
              <a:rPr lang="en-US" sz="2800" b="1" dirty="0"/>
              <a:t>Which is which?</a:t>
            </a:r>
          </a:p>
          <a:p>
            <a:endParaRPr lang="en-US" sz="900" dirty="0"/>
          </a:p>
          <a:p>
            <a:pPr marL="285750" indent="-285750">
              <a:buFont typeface="Arial" panose="020B0604020202020204" pitchFamily="34" charset="0"/>
              <a:buChar char="•"/>
            </a:pPr>
            <a:r>
              <a:rPr lang="en-US" sz="2400" b="1" dirty="0"/>
              <a:t>S</a:t>
            </a:r>
            <a:r>
              <a:rPr lang="en-US" sz="2400" dirty="0"/>
              <a:t>hortcoming</a:t>
            </a:r>
          </a:p>
          <a:p>
            <a:pPr marL="285750" indent="-285750">
              <a:buFont typeface="Arial" panose="020B0604020202020204" pitchFamily="34" charset="0"/>
              <a:buChar char="•"/>
            </a:pPr>
            <a:r>
              <a:rPr lang="en-US" sz="2400" b="1" dirty="0"/>
              <a:t>C</a:t>
            </a:r>
            <a:r>
              <a:rPr lang="en-US" sz="2400" dirty="0"/>
              <a:t>ontroversy</a:t>
            </a:r>
          </a:p>
          <a:p>
            <a:pPr marL="285750" indent="-285750">
              <a:buFont typeface="Arial" panose="020B0604020202020204" pitchFamily="34" charset="0"/>
              <a:buChar char="•"/>
            </a:pPr>
            <a:r>
              <a:rPr lang="en-US" sz="2400" b="1" dirty="0"/>
              <a:t>A</a:t>
            </a:r>
            <a:r>
              <a:rPr lang="en-US" sz="2400" dirty="0"/>
              <a:t>ssumption</a:t>
            </a:r>
          </a:p>
          <a:p>
            <a:pPr marL="285750" indent="-285750">
              <a:buFont typeface="Arial" panose="020B0604020202020204" pitchFamily="34" charset="0"/>
              <a:buChar char="•"/>
            </a:pPr>
            <a:r>
              <a:rPr lang="en-US" sz="2400" b="1" dirty="0"/>
              <a:t>D</a:t>
            </a:r>
            <a:r>
              <a:rPr lang="en-US" sz="2400" dirty="0"/>
              <a:t>eficit</a:t>
            </a:r>
          </a:p>
        </p:txBody>
      </p:sp>
      <p:sp>
        <p:nvSpPr>
          <p:cNvPr id="7" name="TextBox 6">
            <a:extLst>
              <a:ext uri="{FF2B5EF4-FFF2-40B4-BE49-F238E27FC236}">
                <a16:creationId xmlns:a16="http://schemas.microsoft.com/office/drawing/2014/main" id="{066EE4AA-833E-A9A8-957D-D39CC1E37659}"/>
              </a:ext>
            </a:extLst>
          </p:cNvPr>
          <p:cNvSpPr txBox="1"/>
          <p:nvPr/>
        </p:nvSpPr>
        <p:spPr>
          <a:xfrm>
            <a:off x="8771467" y="5292779"/>
            <a:ext cx="1591733" cy="400110"/>
          </a:xfrm>
          <a:prstGeom prst="rect">
            <a:avLst/>
          </a:prstGeom>
          <a:solidFill>
            <a:srgbClr val="92D050"/>
          </a:solidFill>
        </p:spPr>
        <p:txBody>
          <a:bodyPr wrap="square" rtlCol="0">
            <a:spAutoFit/>
          </a:bodyPr>
          <a:lstStyle/>
          <a:p>
            <a:pPr algn="ctr"/>
            <a:r>
              <a:rPr lang="en-US" sz="2000" dirty="0"/>
              <a:t>Shortcoming</a:t>
            </a:r>
          </a:p>
        </p:txBody>
      </p:sp>
      <p:sp>
        <p:nvSpPr>
          <p:cNvPr id="8" name="TextBox 7">
            <a:extLst>
              <a:ext uri="{FF2B5EF4-FFF2-40B4-BE49-F238E27FC236}">
                <a16:creationId xmlns:a16="http://schemas.microsoft.com/office/drawing/2014/main" id="{7B56F9A9-C8AD-AE2F-F558-7060746B529D}"/>
              </a:ext>
            </a:extLst>
          </p:cNvPr>
          <p:cNvSpPr txBox="1"/>
          <p:nvPr/>
        </p:nvSpPr>
        <p:spPr>
          <a:xfrm>
            <a:off x="8466668" y="4068452"/>
            <a:ext cx="1501422" cy="400110"/>
          </a:xfrm>
          <a:prstGeom prst="rect">
            <a:avLst/>
          </a:prstGeom>
          <a:solidFill>
            <a:srgbClr val="92D050"/>
          </a:solidFill>
        </p:spPr>
        <p:txBody>
          <a:bodyPr wrap="square" rtlCol="0">
            <a:spAutoFit/>
          </a:bodyPr>
          <a:lstStyle/>
          <a:p>
            <a:pPr algn="ctr"/>
            <a:r>
              <a:rPr lang="en-US" sz="2000" dirty="0"/>
              <a:t>Controversy</a:t>
            </a:r>
          </a:p>
        </p:txBody>
      </p:sp>
      <p:sp>
        <p:nvSpPr>
          <p:cNvPr id="9" name="TextBox 8">
            <a:extLst>
              <a:ext uri="{FF2B5EF4-FFF2-40B4-BE49-F238E27FC236}">
                <a16:creationId xmlns:a16="http://schemas.microsoft.com/office/drawing/2014/main" id="{A1B41B43-B6ED-CDCE-A8F8-141109AAC6AD}"/>
              </a:ext>
            </a:extLst>
          </p:cNvPr>
          <p:cNvSpPr txBox="1"/>
          <p:nvPr/>
        </p:nvSpPr>
        <p:spPr>
          <a:xfrm>
            <a:off x="7435213" y="2262071"/>
            <a:ext cx="1501422" cy="400110"/>
          </a:xfrm>
          <a:prstGeom prst="rect">
            <a:avLst/>
          </a:prstGeom>
          <a:solidFill>
            <a:srgbClr val="92D050"/>
          </a:solidFill>
        </p:spPr>
        <p:txBody>
          <a:bodyPr wrap="square" rtlCol="0">
            <a:spAutoFit/>
          </a:bodyPr>
          <a:lstStyle/>
          <a:p>
            <a:pPr algn="ctr"/>
            <a:r>
              <a:rPr lang="en-US" sz="2000" dirty="0"/>
              <a:t>Assumption</a:t>
            </a:r>
          </a:p>
        </p:txBody>
      </p:sp>
      <p:sp>
        <p:nvSpPr>
          <p:cNvPr id="10" name="TextBox 9">
            <a:extLst>
              <a:ext uri="{FF2B5EF4-FFF2-40B4-BE49-F238E27FC236}">
                <a16:creationId xmlns:a16="http://schemas.microsoft.com/office/drawing/2014/main" id="{9E6751CA-877A-D226-BFAA-C90844502340}"/>
              </a:ext>
            </a:extLst>
          </p:cNvPr>
          <p:cNvSpPr txBox="1"/>
          <p:nvPr/>
        </p:nvSpPr>
        <p:spPr>
          <a:xfrm>
            <a:off x="6714202" y="614378"/>
            <a:ext cx="908755" cy="400110"/>
          </a:xfrm>
          <a:prstGeom prst="rect">
            <a:avLst/>
          </a:prstGeom>
          <a:solidFill>
            <a:srgbClr val="92D050"/>
          </a:solidFill>
        </p:spPr>
        <p:txBody>
          <a:bodyPr wrap="square" rtlCol="0">
            <a:spAutoFit/>
          </a:bodyPr>
          <a:lstStyle/>
          <a:p>
            <a:pPr algn="ctr"/>
            <a:r>
              <a:rPr lang="en-US" sz="2000" dirty="0"/>
              <a:t>Deficit</a:t>
            </a:r>
          </a:p>
        </p:txBody>
      </p:sp>
    </p:spTree>
    <p:extLst>
      <p:ext uri="{BB962C8B-B14F-4D97-AF65-F5344CB8AC3E}">
        <p14:creationId xmlns:p14="http://schemas.microsoft.com/office/powerpoint/2010/main" val="26283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1336</TotalTime>
  <Words>2897</Words>
  <Application>Microsoft Macintosh PowerPoint</Application>
  <PresentationFormat>Widescreen</PresentationFormat>
  <Paragraphs>326</Paragraphs>
  <Slides>61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Aptos</vt:lpstr>
      <vt:lpstr>Arial</vt:lpstr>
      <vt:lpstr>Corbel</vt:lpstr>
      <vt:lpstr>Wingdings 2</vt:lpstr>
      <vt:lpstr>Frame</vt:lpstr>
      <vt:lpstr>Bootcamp Writing 3:  Knowledge Gap, Conciseness,  &amp; Peer Review</vt:lpstr>
      <vt:lpstr>Today’s  objectives</vt:lpstr>
      <vt:lpstr>The knowledge gap</vt:lpstr>
      <vt:lpstr>What is it?</vt:lpstr>
      <vt:lpstr>Your jobs</vt:lpstr>
      <vt:lpstr>The gap</vt:lpstr>
      <vt:lpstr>The gap</vt:lpstr>
      <vt:lpstr>The gap</vt:lpstr>
      <vt:lpstr>PowerPoint Presentation</vt:lpstr>
      <vt:lpstr>The gap</vt:lpstr>
      <vt:lpstr>Common pitfalls</vt:lpstr>
      <vt:lpstr>Common pitfalls</vt:lpstr>
      <vt:lpstr>Common pitfalls</vt:lpstr>
      <vt:lpstr>Common pitfalls</vt:lpstr>
      <vt:lpstr>Historic example</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Marshall &amp; Warren (1984)</vt:lpstr>
      <vt:lpstr>Conciseness</vt:lpstr>
      <vt:lpstr>Goals</vt:lpstr>
      <vt:lpstr>The need</vt:lpstr>
      <vt:lpstr>Information overload</vt:lpstr>
      <vt:lpstr>PowerPoint Presentation</vt:lpstr>
      <vt:lpstr>PowerPoint Presentation</vt:lpstr>
      <vt:lpstr>PowerPoint Presentation</vt:lpstr>
      <vt:lpstr>PowerPoint Presentation</vt:lpstr>
      <vt:lpstr>PowerPoint Presentation</vt:lpstr>
      <vt:lpstr>Challenge yourself</vt:lpstr>
      <vt:lpstr>Challenge yourself</vt:lpstr>
      <vt:lpstr>Challenge yourself</vt:lpstr>
      <vt:lpstr>Challenge yourself</vt:lpstr>
      <vt:lpstr>Responding to peer review</vt:lpstr>
      <vt:lpstr>Avoid 4 common pitfalls</vt:lpstr>
      <vt:lpstr>Your response</vt:lpstr>
      <vt:lpstr>Your response</vt:lpstr>
      <vt:lpstr>Decode the reviews</vt:lpstr>
      <vt:lpstr>Example</vt:lpstr>
      <vt:lpstr>Example</vt:lpstr>
      <vt:lpstr>Example</vt:lpstr>
      <vt:lpstr>Example</vt:lpstr>
      <vt:lpstr>Example</vt:lpstr>
      <vt:lpstr>How to decode a review</vt:lpstr>
      <vt:lpstr>How to respond: content</vt:lpstr>
      <vt:lpstr>How to respond:  tone</vt:lpstr>
      <vt:lpstr>How to respond: mechanics</vt:lpstr>
      <vt:lpstr>How it looks</vt:lpstr>
      <vt:lpstr>Questions for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Walden</dc:creator>
  <cp:lastModifiedBy>Rachel Walden</cp:lastModifiedBy>
  <cp:revision>42</cp:revision>
  <dcterms:created xsi:type="dcterms:W3CDTF">2025-06-02T19:54:11Z</dcterms:created>
  <dcterms:modified xsi:type="dcterms:W3CDTF">2025-10-20T21:34:07Z</dcterms:modified>
</cp:coreProperties>
</file>